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6"/>
  </p:handoutMasterIdLst>
  <p:sldIdLst>
    <p:sldId id="256" r:id="rId2"/>
    <p:sldId id="326" r:id="rId3"/>
    <p:sldId id="264" r:id="rId4"/>
    <p:sldId id="265" r:id="rId5"/>
    <p:sldId id="259" r:id="rId6"/>
    <p:sldId id="266" r:id="rId7"/>
    <p:sldId id="272" r:id="rId8"/>
    <p:sldId id="273" r:id="rId9"/>
    <p:sldId id="284" r:id="rId10"/>
    <p:sldId id="327" r:id="rId11"/>
    <p:sldId id="313" r:id="rId12"/>
    <p:sldId id="312" r:id="rId13"/>
    <p:sldId id="319" r:id="rId14"/>
    <p:sldId id="311" r:id="rId15"/>
    <p:sldId id="315" r:id="rId16"/>
    <p:sldId id="316" r:id="rId17"/>
    <p:sldId id="317" r:id="rId18"/>
    <p:sldId id="318" r:id="rId19"/>
    <p:sldId id="310" r:id="rId20"/>
    <p:sldId id="309" r:id="rId21"/>
    <p:sldId id="307" r:id="rId22"/>
    <p:sldId id="306" r:id="rId23"/>
    <p:sldId id="320" r:id="rId24"/>
    <p:sldId id="328" r:id="rId25"/>
    <p:sldId id="282" r:id="rId26"/>
    <p:sldId id="278" r:id="rId27"/>
    <p:sldId id="279" r:id="rId28"/>
    <p:sldId id="329" r:id="rId29"/>
    <p:sldId id="321" r:id="rId30"/>
    <p:sldId id="322" r:id="rId31"/>
    <p:sldId id="325" r:id="rId32"/>
    <p:sldId id="324" r:id="rId33"/>
    <p:sldId id="323" r:id="rId34"/>
    <p:sldId id="257" r:id="rId35"/>
  </p:sldIdLst>
  <p:sldSz cx="10080625" cy="7561263"/>
  <p:notesSz cx="10017125" cy="6888163"/>
  <p:defaultTextStyle>
    <a:defPPr>
      <a:defRPr lang="fr-FR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1326" y="84"/>
      </p:cViewPr>
      <p:guideLst>
        <p:guide orient="horz" pos="2382"/>
        <p:guide pos="3175"/>
      </p:guideLst>
    </p:cSldViewPr>
  </p:slideViewPr>
  <p:outlineViewPr>
    <p:cViewPr>
      <p:scale>
        <a:sx n="33" d="100"/>
        <a:sy n="33" d="100"/>
      </p:scale>
      <p:origin x="0" y="21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3C05DE3A-5DE9-4F07-B38E-BA5230FF1CF0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81E60BD3-DEA2-4036-AC21-3404F2858D6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80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457"/>
            <a:ext cx="8568531" cy="263244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9" y="3971414"/>
            <a:ext cx="7560469" cy="1825554"/>
          </a:xfrm>
        </p:spPr>
        <p:txBody>
          <a:bodyPr/>
          <a:lstStyle>
            <a:lvl1pPr marL="0" indent="0" algn="ctr">
              <a:buNone/>
              <a:defRPr sz="2600"/>
            </a:lvl1pPr>
            <a:lvl2pPr marL="504017" indent="0" algn="ctr">
              <a:buNone/>
              <a:defRPr sz="2200"/>
            </a:lvl2pPr>
            <a:lvl3pPr marL="1008035" indent="0" algn="ctr">
              <a:buNone/>
              <a:defRPr sz="2000"/>
            </a:lvl3pPr>
            <a:lvl4pPr marL="1512052" indent="0" algn="ctr">
              <a:buNone/>
              <a:defRPr sz="1800"/>
            </a:lvl4pPr>
            <a:lvl5pPr marL="2016069" indent="0" algn="ctr">
              <a:buNone/>
              <a:defRPr sz="1800"/>
            </a:lvl5pPr>
            <a:lvl6pPr marL="2520086" indent="0" algn="ctr">
              <a:buNone/>
              <a:defRPr sz="1800"/>
            </a:lvl6pPr>
            <a:lvl7pPr marL="3024104" indent="0" algn="ctr">
              <a:buNone/>
              <a:defRPr sz="1800"/>
            </a:lvl7pPr>
            <a:lvl8pPr marL="3528121" indent="0" algn="ctr">
              <a:buNone/>
              <a:defRPr sz="1800"/>
            </a:lvl8pPr>
            <a:lvl9pPr marL="4032138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9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5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9" y="402569"/>
            <a:ext cx="2173635" cy="64078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569"/>
            <a:ext cx="6394896" cy="64078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4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28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4" y="1885069"/>
            <a:ext cx="8694539" cy="3145275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4" y="5060097"/>
            <a:ext cx="8694539" cy="1654026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5040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67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836"/>
            <a:ext cx="4284266" cy="4797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836"/>
            <a:ext cx="4284266" cy="4797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93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7" y="402571"/>
            <a:ext cx="8694539" cy="146149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8" y="1853562"/>
            <a:ext cx="4264576" cy="90840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8" y="2761963"/>
            <a:ext cx="4264576" cy="406242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8" y="1853562"/>
            <a:ext cx="4285579" cy="908401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8" y="2761963"/>
            <a:ext cx="4285579" cy="406242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65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95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73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7" y="504086"/>
            <a:ext cx="3251264" cy="1764295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683"/>
            <a:ext cx="5103316" cy="537339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2268381"/>
            <a:ext cx="3251264" cy="4202453"/>
          </a:xfrm>
        </p:spPr>
        <p:txBody>
          <a:bodyPr/>
          <a:lstStyle>
            <a:lvl1pPr marL="0" indent="0">
              <a:buNone/>
              <a:defRPr sz="1800"/>
            </a:lvl1pPr>
            <a:lvl2pPr marL="504017" indent="0">
              <a:buNone/>
              <a:defRPr sz="1500"/>
            </a:lvl2pPr>
            <a:lvl3pPr marL="1008035" indent="0">
              <a:buNone/>
              <a:defRPr sz="1300"/>
            </a:lvl3pPr>
            <a:lvl4pPr marL="1512052" indent="0">
              <a:buNone/>
              <a:defRPr sz="1100"/>
            </a:lvl4pPr>
            <a:lvl5pPr marL="2016069" indent="0">
              <a:buNone/>
              <a:defRPr sz="1100"/>
            </a:lvl5pPr>
            <a:lvl6pPr marL="2520086" indent="0">
              <a:buNone/>
              <a:defRPr sz="1100"/>
            </a:lvl6pPr>
            <a:lvl7pPr marL="3024104" indent="0">
              <a:buNone/>
              <a:defRPr sz="1100"/>
            </a:lvl7pPr>
            <a:lvl8pPr marL="3528121" indent="0">
              <a:buNone/>
              <a:defRPr sz="1100"/>
            </a:lvl8pPr>
            <a:lvl9pPr marL="4032138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3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7" y="504086"/>
            <a:ext cx="3251264" cy="1764295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683"/>
            <a:ext cx="5103316" cy="5373398"/>
          </a:xfrm>
        </p:spPr>
        <p:txBody>
          <a:bodyPr anchor="t"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7" y="2268381"/>
            <a:ext cx="3251264" cy="4202453"/>
          </a:xfrm>
        </p:spPr>
        <p:txBody>
          <a:bodyPr/>
          <a:lstStyle>
            <a:lvl1pPr marL="0" indent="0">
              <a:buNone/>
              <a:defRPr sz="1800"/>
            </a:lvl1pPr>
            <a:lvl2pPr marL="504017" indent="0">
              <a:buNone/>
              <a:defRPr sz="1500"/>
            </a:lvl2pPr>
            <a:lvl3pPr marL="1008035" indent="0">
              <a:buNone/>
              <a:defRPr sz="1300"/>
            </a:lvl3pPr>
            <a:lvl4pPr marL="1512052" indent="0">
              <a:buNone/>
              <a:defRPr sz="1100"/>
            </a:lvl4pPr>
            <a:lvl5pPr marL="2016069" indent="0">
              <a:buNone/>
              <a:defRPr sz="1100"/>
            </a:lvl5pPr>
            <a:lvl6pPr marL="2520086" indent="0">
              <a:buNone/>
              <a:defRPr sz="1100"/>
            </a:lvl6pPr>
            <a:lvl7pPr marL="3024104" indent="0">
              <a:buNone/>
              <a:defRPr sz="1100"/>
            </a:lvl7pPr>
            <a:lvl8pPr marL="3528121" indent="0">
              <a:buNone/>
              <a:defRPr sz="1100"/>
            </a:lvl8pPr>
            <a:lvl9pPr marL="4032138" indent="0">
              <a:buNone/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16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4" y="402571"/>
            <a:ext cx="8694539" cy="1461495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4" y="2012836"/>
            <a:ext cx="8694539" cy="4797552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8174"/>
            <a:ext cx="2268141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8A962-34DE-46F8-A2A8-FA7434C03692}" type="datetimeFigureOut">
              <a:rPr lang="fr-FR" smtClean="0"/>
              <a:pPr/>
              <a:t>17/12/2018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8174"/>
            <a:ext cx="3402211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2" y="7008174"/>
            <a:ext cx="2268141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5A1A8-9E8D-4C68-AC2B-D0B00C8F7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26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71"/>
            <a:ext cx="10092992" cy="713892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" y="2425055"/>
            <a:ext cx="10092991" cy="712610"/>
          </a:xfrm>
          <a:prstGeom prst="rect">
            <a:avLst/>
          </a:prstGeom>
          <a:solidFill>
            <a:schemeClr val="bg1"/>
          </a:solidFill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dirty="0" smtClean="0">
                <a:latin typeface="Arial Narrow" panose="020B0606020202030204" pitchFamily="34" charset="0"/>
              </a:rPr>
              <a:t>							Approche par compétences</a:t>
            </a:r>
          </a:p>
          <a:p>
            <a:r>
              <a:rPr lang="fr-FR" dirty="0" smtClean="0">
                <a:latin typeface="Arial Narrow" panose="020B0606020202030204" pitchFamily="34" charset="0"/>
              </a:rPr>
              <a:t>							</a:t>
            </a:r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95314" y="6784703"/>
            <a:ext cx="1121841" cy="28843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1200" dirty="0" smtClean="0">
                <a:latin typeface="Arial Narrow" panose="020B0606020202030204" pitchFamily="34" charset="0"/>
              </a:rPr>
              <a:t>- IA- IPR STI</a:t>
            </a:r>
            <a:endParaRPr lang="fr-FR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1301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75080" y="1291771"/>
            <a:ext cx="7970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Exemple de mise en pratique… </a:t>
            </a:r>
          </a:p>
        </p:txBody>
      </p:sp>
    </p:spTree>
    <p:extLst>
      <p:ext uri="{BB962C8B-B14F-4D97-AF65-F5344CB8AC3E}">
        <p14:creationId xmlns:p14="http://schemas.microsoft.com/office/powerpoint/2010/main" val="20524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/>
          <p:nvPr/>
        </p:nvPicPr>
        <p:blipFill>
          <a:blip r:embed="rId2" cstate="print"/>
          <a:stretch/>
        </p:blipFill>
        <p:spPr>
          <a:xfrm>
            <a:off x="0" y="0"/>
            <a:ext cx="10080625" cy="7481371"/>
          </a:xfrm>
          <a:prstGeom prst="rect">
            <a:avLst/>
          </a:prstGeom>
          <a:ln>
            <a:noFill/>
          </a:ln>
        </p:spPr>
      </p:pic>
      <p:sp>
        <p:nvSpPr>
          <p:cNvPr id="22" name="TextShape 1"/>
          <p:cNvSpPr txBox="1"/>
          <p:nvPr/>
        </p:nvSpPr>
        <p:spPr>
          <a:xfrm>
            <a:off x="423660" y="1855983"/>
            <a:ext cx="9584134" cy="5912074"/>
          </a:xfrm>
          <a:prstGeom prst="rect">
            <a:avLst/>
          </a:prstGeom>
          <a:noFill/>
          <a:ln>
            <a:noFill/>
          </a:ln>
        </p:spPr>
        <p:txBody>
          <a:bodyPr lIns="100803" tIns="50402" rIns="100803" bIns="50402">
            <a:normAutofit/>
          </a:bodyPr>
          <a:lstStyle/>
          <a:p>
            <a:pPr>
              <a:spcBef>
                <a:spcPts val="1104"/>
              </a:spcBef>
            </a:pPr>
            <a:endParaRPr lang="fr-FR" sz="3400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1104"/>
              </a:spcBef>
            </a:pPr>
            <a:endParaRPr lang="fr-FR" sz="3400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1104"/>
              </a:spcBef>
            </a:pPr>
            <a:endParaRPr lang="fr-FR" sz="3400" spc="-1" dirty="0">
              <a:solidFill>
                <a:srgbClr val="000000"/>
              </a:solidFill>
              <a:latin typeface="Calibri"/>
            </a:endParaRPr>
          </a:p>
          <a:p>
            <a:pPr>
              <a:spcBef>
                <a:spcPts val="1104"/>
              </a:spcBef>
            </a:pPr>
            <a:endParaRPr lang="fr-FR" sz="3400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TextShape 2"/>
          <p:cNvSpPr txBox="1"/>
          <p:nvPr/>
        </p:nvSpPr>
        <p:spPr>
          <a:xfrm>
            <a:off x="0" y="479476"/>
            <a:ext cx="9855394" cy="791849"/>
          </a:xfrm>
          <a:prstGeom prst="rect">
            <a:avLst/>
          </a:prstGeom>
          <a:noFill/>
          <a:ln>
            <a:noFill/>
          </a:ln>
        </p:spPr>
        <p:txBody>
          <a:bodyPr lIns="100803" tIns="50402" rIns="100803" bIns="50402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200" spc="-1" dirty="0" smtClean="0">
                <a:solidFill>
                  <a:srgbClr val="000000"/>
                </a:solidFill>
                <a:latin typeface="Calibri Light"/>
              </a:rPr>
              <a:t>      Ex : Progressivité </a:t>
            </a:r>
            <a:r>
              <a:rPr lang="fr-FR" sz="3200" spc="-1" dirty="0">
                <a:solidFill>
                  <a:srgbClr val="000000"/>
                </a:solidFill>
                <a:latin typeface="Calibri Light"/>
              </a:rPr>
              <a:t>des apprentissages (cycle 4)</a:t>
            </a:r>
            <a:endParaRPr lang="fr-FR" sz="32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 l="3249"/>
          <a:stretch/>
        </p:blipFill>
        <p:spPr>
          <a:xfrm>
            <a:off x="-639" y="2655527"/>
            <a:ext cx="10081264" cy="4126590"/>
          </a:xfrm>
          <a:prstGeom prst="rect">
            <a:avLst/>
          </a:prstGeom>
          <a:ln>
            <a:noFill/>
          </a:ln>
        </p:spPr>
      </p:pic>
      <p:sp>
        <p:nvSpPr>
          <p:cNvPr id="25" name="CustomShape 3"/>
          <p:cNvSpPr/>
          <p:nvPr/>
        </p:nvSpPr>
        <p:spPr>
          <a:xfrm>
            <a:off x="453822" y="6152208"/>
            <a:ext cx="9626803" cy="212965"/>
          </a:xfrm>
          <a:custGeom>
            <a:avLst/>
            <a:gdLst/>
            <a:ahLst/>
            <a:cxnLst/>
            <a:rect l="0" t="0" r="r" b="b"/>
            <a:pathLst>
              <a:path w="26002" h="502">
                <a:moveTo>
                  <a:pt x="83" y="0"/>
                </a:moveTo>
                <a:cubicBezTo>
                  <a:pt x="41" y="0"/>
                  <a:pt x="0" y="41"/>
                  <a:pt x="0" y="83"/>
                </a:cubicBezTo>
                <a:lnTo>
                  <a:pt x="0" y="417"/>
                </a:lnTo>
                <a:cubicBezTo>
                  <a:pt x="0" y="459"/>
                  <a:pt x="41" y="501"/>
                  <a:pt x="83" y="501"/>
                </a:cubicBezTo>
                <a:lnTo>
                  <a:pt x="25917" y="501"/>
                </a:lnTo>
                <a:cubicBezTo>
                  <a:pt x="25959" y="501"/>
                  <a:pt x="26001" y="459"/>
                  <a:pt x="26001" y="417"/>
                </a:cubicBezTo>
                <a:lnTo>
                  <a:pt x="26001" y="83"/>
                </a:lnTo>
                <a:cubicBezTo>
                  <a:pt x="26001" y="41"/>
                  <a:pt x="25959" y="0"/>
                  <a:pt x="25917" y="0"/>
                </a:cubicBezTo>
                <a:lnTo>
                  <a:pt x="83" y="0"/>
                </a:lnTo>
              </a:path>
            </a:pathLst>
          </a:custGeom>
          <a:noFill/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9853" tIns="70245" rIns="119853" bIns="70245" anchor="ctr"/>
          <a:lstStyle/>
          <a:p>
            <a:pPr algn="ctr"/>
            <a:r>
              <a:rPr lang="fr-FR" spc="-1" dirty="0">
                <a:latin typeface="Arial"/>
              </a:rPr>
              <a:t> </a:t>
            </a:r>
          </a:p>
        </p:txBody>
      </p:sp>
      <p:sp>
        <p:nvSpPr>
          <p:cNvPr id="27" name="CustomShape 5"/>
          <p:cNvSpPr/>
          <p:nvPr/>
        </p:nvSpPr>
        <p:spPr>
          <a:xfrm>
            <a:off x="5289121" y="6747586"/>
            <a:ext cx="793750" cy="396917"/>
          </a:xfrm>
          <a:prstGeom prst="wedgeRoundRectCallout">
            <a:avLst>
              <a:gd name="adj1" fmla="val 46898"/>
              <a:gd name="adj2" fmla="val -159486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S4</a:t>
            </a:r>
          </a:p>
        </p:txBody>
      </p:sp>
      <p:sp>
        <p:nvSpPr>
          <p:cNvPr id="28" name="CustomShape 6"/>
          <p:cNvSpPr/>
          <p:nvPr/>
        </p:nvSpPr>
        <p:spPr>
          <a:xfrm>
            <a:off x="6269432" y="6735710"/>
            <a:ext cx="793750" cy="396917"/>
          </a:xfrm>
          <a:prstGeom prst="wedgeRoundRectCallout">
            <a:avLst>
              <a:gd name="adj1" fmla="val 46898"/>
              <a:gd name="adj2" fmla="val -159486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S9</a:t>
            </a:r>
          </a:p>
        </p:txBody>
      </p:sp>
      <p:sp>
        <p:nvSpPr>
          <p:cNvPr id="29" name="CustomShape 7"/>
          <p:cNvSpPr/>
          <p:nvPr/>
        </p:nvSpPr>
        <p:spPr>
          <a:xfrm>
            <a:off x="7670370" y="6747586"/>
            <a:ext cx="793750" cy="396917"/>
          </a:xfrm>
          <a:prstGeom prst="wedgeRoundRectCallout">
            <a:avLst>
              <a:gd name="adj1" fmla="val -40208"/>
              <a:gd name="adj2" fmla="val -162083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S12</a:t>
            </a:r>
          </a:p>
        </p:txBody>
      </p:sp>
      <p:sp>
        <p:nvSpPr>
          <p:cNvPr id="30" name="CustomShape 8"/>
          <p:cNvSpPr/>
          <p:nvPr/>
        </p:nvSpPr>
        <p:spPr>
          <a:xfrm>
            <a:off x="9008489" y="6759461"/>
            <a:ext cx="793750" cy="396917"/>
          </a:xfrm>
          <a:prstGeom prst="wedgeRoundRectCallout">
            <a:avLst>
              <a:gd name="adj1" fmla="val 46898"/>
              <a:gd name="adj2" fmla="val -159486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S23</a:t>
            </a:r>
          </a:p>
        </p:txBody>
      </p:sp>
      <p:sp>
        <p:nvSpPr>
          <p:cNvPr id="31" name="CustomShape 9"/>
          <p:cNvSpPr/>
          <p:nvPr/>
        </p:nvSpPr>
        <p:spPr>
          <a:xfrm rot="16200000">
            <a:off x="6291066" y="1544997"/>
            <a:ext cx="198458" cy="1885156"/>
          </a:xfrm>
          <a:custGeom>
            <a:avLst/>
            <a:gdLst/>
            <a:ahLst/>
            <a:cxnLst/>
            <a:rect l="0" t="0" r="r" b="b"/>
            <a:pathLst>
              <a:path w="502" h="4752">
                <a:moveTo>
                  <a:pt x="0" y="0"/>
                </a:moveTo>
                <a:cubicBezTo>
                  <a:pt x="125" y="0"/>
                  <a:pt x="250" y="197"/>
                  <a:pt x="250" y="395"/>
                </a:cubicBezTo>
                <a:lnTo>
                  <a:pt x="250" y="1979"/>
                </a:lnTo>
                <a:cubicBezTo>
                  <a:pt x="250" y="2177"/>
                  <a:pt x="375" y="2375"/>
                  <a:pt x="501" y="2375"/>
                </a:cubicBezTo>
                <a:cubicBezTo>
                  <a:pt x="375" y="2375"/>
                  <a:pt x="250" y="2573"/>
                  <a:pt x="250" y="2771"/>
                </a:cubicBezTo>
                <a:lnTo>
                  <a:pt x="250" y="4355"/>
                </a:lnTo>
                <a:cubicBezTo>
                  <a:pt x="250" y="4553"/>
                  <a:pt x="125" y="4751"/>
                  <a:pt x="0" y="4751"/>
                </a:cubicBezTo>
              </a:path>
            </a:pathLst>
          </a:custGeom>
          <a:noFill/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TextShape 10"/>
          <p:cNvSpPr txBox="1"/>
          <p:nvPr/>
        </p:nvSpPr>
        <p:spPr>
          <a:xfrm>
            <a:off x="6068292" y="1631844"/>
            <a:ext cx="764272" cy="602123"/>
          </a:xfrm>
          <a:prstGeom prst="rect">
            <a:avLst/>
          </a:prstGeom>
          <a:noFill/>
          <a:ln>
            <a:noFill/>
          </a:ln>
        </p:spPr>
        <p:txBody>
          <a:bodyPr lIns="99216" tIns="49608" rIns="99216" bIns="49608"/>
          <a:lstStyle/>
          <a:p>
            <a:r>
              <a:rPr lang="fr-FR" sz="3500" b="1" spc="-1" dirty="0">
                <a:solidFill>
                  <a:srgbClr val="CE181E"/>
                </a:solidFill>
                <a:latin typeface="Arial"/>
              </a:rPr>
              <a:t>5</a:t>
            </a:r>
            <a:r>
              <a:rPr lang="fr-FR" sz="3500" b="1" spc="-1" baseline="33000" dirty="0">
                <a:solidFill>
                  <a:srgbClr val="CE181E"/>
                </a:solidFill>
                <a:latin typeface="Arial"/>
              </a:rPr>
              <a:t>e</a:t>
            </a:r>
            <a:endParaRPr lang="fr-FR" sz="3500" spc="-1" dirty="0">
              <a:latin typeface="Arial"/>
            </a:endParaRPr>
          </a:p>
        </p:txBody>
      </p:sp>
      <p:sp>
        <p:nvSpPr>
          <p:cNvPr id="33" name="CustomShape 11"/>
          <p:cNvSpPr/>
          <p:nvPr/>
        </p:nvSpPr>
        <p:spPr>
          <a:xfrm rot="16200000">
            <a:off x="8255905" y="1551743"/>
            <a:ext cx="198458" cy="1885156"/>
          </a:xfrm>
          <a:custGeom>
            <a:avLst/>
            <a:gdLst/>
            <a:ahLst/>
            <a:cxnLst/>
            <a:rect l="0" t="0" r="r" b="b"/>
            <a:pathLst>
              <a:path w="502" h="4752">
                <a:moveTo>
                  <a:pt x="0" y="0"/>
                </a:moveTo>
                <a:cubicBezTo>
                  <a:pt x="125" y="0"/>
                  <a:pt x="250" y="197"/>
                  <a:pt x="250" y="395"/>
                </a:cubicBezTo>
                <a:lnTo>
                  <a:pt x="250" y="1979"/>
                </a:lnTo>
                <a:cubicBezTo>
                  <a:pt x="250" y="2177"/>
                  <a:pt x="375" y="2375"/>
                  <a:pt x="501" y="2375"/>
                </a:cubicBezTo>
                <a:cubicBezTo>
                  <a:pt x="375" y="2375"/>
                  <a:pt x="250" y="2573"/>
                  <a:pt x="250" y="2771"/>
                </a:cubicBezTo>
                <a:lnTo>
                  <a:pt x="250" y="4355"/>
                </a:lnTo>
                <a:cubicBezTo>
                  <a:pt x="250" y="4553"/>
                  <a:pt x="125" y="4751"/>
                  <a:pt x="0" y="4751"/>
                </a:cubicBezTo>
              </a:path>
            </a:pathLst>
          </a:custGeom>
          <a:noFill/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" name="TextShape 12"/>
          <p:cNvSpPr txBox="1"/>
          <p:nvPr/>
        </p:nvSpPr>
        <p:spPr>
          <a:xfrm>
            <a:off x="7980219" y="1686093"/>
            <a:ext cx="674682" cy="602123"/>
          </a:xfrm>
          <a:prstGeom prst="rect">
            <a:avLst/>
          </a:prstGeom>
          <a:noFill/>
          <a:ln>
            <a:noFill/>
          </a:ln>
        </p:spPr>
        <p:txBody>
          <a:bodyPr lIns="99216" tIns="49608" rIns="99216" bIns="49608"/>
          <a:lstStyle/>
          <a:p>
            <a:r>
              <a:rPr lang="fr-FR" sz="3500" b="1" spc="-1" dirty="0">
                <a:solidFill>
                  <a:srgbClr val="CE181E"/>
                </a:solidFill>
                <a:latin typeface="Arial"/>
              </a:rPr>
              <a:t>4</a:t>
            </a:r>
            <a:r>
              <a:rPr lang="fr-FR" sz="3500" b="1" spc="-1" baseline="33000" dirty="0">
                <a:solidFill>
                  <a:srgbClr val="CE181E"/>
                </a:solidFill>
                <a:latin typeface="Arial"/>
              </a:rPr>
              <a:t>e</a:t>
            </a:r>
            <a:endParaRPr lang="fr-FR" sz="3500" spc="-1" dirty="0">
              <a:latin typeface="Arial"/>
            </a:endParaRPr>
          </a:p>
        </p:txBody>
      </p:sp>
      <p:sp>
        <p:nvSpPr>
          <p:cNvPr id="35" name="CustomShape 13"/>
          <p:cNvSpPr/>
          <p:nvPr/>
        </p:nvSpPr>
        <p:spPr>
          <a:xfrm rot="16200000">
            <a:off x="9634131" y="2140311"/>
            <a:ext cx="198458" cy="694531"/>
          </a:xfrm>
          <a:custGeom>
            <a:avLst/>
            <a:gdLst/>
            <a:ahLst/>
            <a:cxnLst/>
            <a:rect l="0" t="0" r="r" b="b"/>
            <a:pathLst>
              <a:path w="502" h="1752">
                <a:moveTo>
                  <a:pt x="0" y="0"/>
                </a:moveTo>
                <a:cubicBezTo>
                  <a:pt x="125" y="0"/>
                  <a:pt x="250" y="72"/>
                  <a:pt x="250" y="145"/>
                </a:cubicBezTo>
                <a:lnTo>
                  <a:pt x="250" y="729"/>
                </a:lnTo>
                <a:cubicBezTo>
                  <a:pt x="250" y="802"/>
                  <a:pt x="375" y="875"/>
                  <a:pt x="501" y="875"/>
                </a:cubicBezTo>
                <a:cubicBezTo>
                  <a:pt x="375" y="875"/>
                  <a:pt x="250" y="948"/>
                  <a:pt x="250" y="1021"/>
                </a:cubicBezTo>
                <a:lnTo>
                  <a:pt x="250" y="1605"/>
                </a:lnTo>
                <a:cubicBezTo>
                  <a:pt x="250" y="1678"/>
                  <a:pt x="125" y="1751"/>
                  <a:pt x="0" y="1751"/>
                </a:cubicBezTo>
              </a:path>
            </a:pathLst>
          </a:custGeom>
          <a:noFill/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" name="TextShape 14"/>
          <p:cNvSpPr txBox="1"/>
          <p:nvPr/>
        </p:nvSpPr>
        <p:spPr>
          <a:xfrm>
            <a:off x="9286504" y="1686093"/>
            <a:ext cx="794121" cy="602123"/>
          </a:xfrm>
          <a:prstGeom prst="rect">
            <a:avLst/>
          </a:prstGeom>
          <a:noFill/>
          <a:ln>
            <a:noFill/>
          </a:ln>
        </p:spPr>
        <p:txBody>
          <a:bodyPr lIns="99216" tIns="49608" rIns="99216" bIns="49608"/>
          <a:lstStyle/>
          <a:p>
            <a:r>
              <a:rPr lang="fr-FR" sz="3500" b="1" spc="-1" dirty="0">
                <a:solidFill>
                  <a:srgbClr val="CE181E"/>
                </a:solidFill>
                <a:latin typeface="Arial"/>
              </a:rPr>
              <a:t>3</a:t>
            </a:r>
            <a:r>
              <a:rPr lang="fr-FR" sz="3500" b="1" spc="-1" baseline="33000" dirty="0">
                <a:solidFill>
                  <a:srgbClr val="CE181E"/>
                </a:solidFill>
                <a:latin typeface="Arial"/>
              </a:rPr>
              <a:t>e</a:t>
            </a:r>
            <a:endParaRPr lang="fr-FR" sz="3500" spc="-1" dirty="0">
              <a:latin typeface="Arial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48781" y="1340780"/>
            <a:ext cx="4841045" cy="712610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dirty="0" smtClean="0"/>
              <a:t>Au cours d’un cycle, une compétence doit être évaluée plusieurs fois.</a:t>
            </a:r>
            <a:endParaRPr lang="fr-FR" dirty="0"/>
          </a:p>
        </p:txBody>
      </p:sp>
      <p:sp>
        <p:nvSpPr>
          <p:cNvPr id="42" name="Flèche courbée vers la gauche 41"/>
          <p:cNvSpPr/>
          <p:nvPr/>
        </p:nvSpPr>
        <p:spPr>
          <a:xfrm flipH="1" flipV="1">
            <a:off x="59375" y="3528742"/>
            <a:ext cx="478592" cy="2801769"/>
          </a:xfrm>
          <a:prstGeom prst="curvedLeftArrow">
            <a:avLst>
              <a:gd name="adj1" fmla="val 25000"/>
              <a:gd name="adj2" fmla="val 48262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75771" y="3367314"/>
            <a:ext cx="2685143" cy="188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ustomShape 4"/>
          <p:cNvSpPr/>
          <p:nvPr/>
        </p:nvSpPr>
        <p:spPr>
          <a:xfrm>
            <a:off x="174172" y="2621830"/>
            <a:ext cx="3411002" cy="939109"/>
          </a:xfrm>
          <a:custGeom>
            <a:avLst/>
            <a:gdLst/>
            <a:ahLst/>
            <a:cxnLst/>
            <a:rect l="0" t="0" r="r" b="b"/>
            <a:pathLst>
              <a:path w="17502" h="1502">
                <a:moveTo>
                  <a:pt x="250" y="0"/>
                </a:moveTo>
                <a:cubicBezTo>
                  <a:pt x="125" y="0"/>
                  <a:pt x="0" y="125"/>
                  <a:pt x="0" y="250"/>
                </a:cubicBezTo>
                <a:lnTo>
                  <a:pt x="0" y="1250"/>
                </a:lnTo>
                <a:cubicBezTo>
                  <a:pt x="0" y="1375"/>
                  <a:pt x="125" y="1501"/>
                  <a:pt x="250" y="1501"/>
                </a:cubicBezTo>
                <a:lnTo>
                  <a:pt x="17250" y="1501"/>
                </a:lnTo>
                <a:cubicBezTo>
                  <a:pt x="17375" y="1501"/>
                  <a:pt x="17501" y="1375"/>
                  <a:pt x="17501" y="1250"/>
                </a:cubicBezTo>
                <a:lnTo>
                  <a:pt x="17501" y="250"/>
                </a:lnTo>
                <a:cubicBezTo>
                  <a:pt x="17501" y="125"/>
                  <a:pt x="17375" y="0"/>
                  <a:pt x="17250" y="0"/>
                </a:cubicBezTo>
                <a:lnTo>
                  <a:pt x="250" y="0"/>
                </a:lnTo>
              </a:path>
            </a:pathLst>
          </a:custGeom>
          <a:solidFill>
            <a:schemeClr val="bg1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250" tIns="70642" rIns="120250" bIns="70642" anchor="ctr">
            <a:noAutofit/>
          </a:bodyPr>
          <a:lstStyle/>
          <a:p>
            <a:pPr algn="ctr"/>
            <a:r>
              <a:rPr lang="fr-FR" spc="-1" dirty="0" smtClean="0">
                <a:latin typeface="Arial"/>
              </a:rPr>
              <a:t>La compétence CT2.4 : Associer </a:t>
            </a:r>
            <a:r>
              <a:rPr lang="fr-FR" spc="-1" dirty="0">
                <a:latin typeface="Arial"/>
              </a:rPr>
              <a:t>des solutions </a:t>
            </a:r>
            <a:r>
              <a:rPr lang="fr-FR" spc="-1" dirty="0" smtClean="0">
                <a:latin typeface="Arial"/>
              </a:rPr>
              <a:t>techniques </a:t>
            </a:r>
            <a:r>
              <a:rPr lang="fr-FR" spc="-1" dirty="0">
                <a:latin typeface="Arial"/>
              </a:rPr>
              <a:t>à des fonctions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1691" y="489099"/>
            <a:ext cx="7324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Évaluation : Les performances attendues</a:t>
            </a:r>
            <a:endParaRPr lang="fr-FR" sz="3200" dirty="0"/>
          </a:p>
        </p:txBody>
      </p:sp>
      <p:sp>
        <p:nvSpPr>
          <p:cNvPr id="23" name="TextShape 1"/>
          <p:cNvSpPr txBox="1"/>
          <p:nvPr/>
        </p:nvSpPr>
        <p:spPr>
          <a:xfrm>
            <a:off x="692640" y="1863360"/>
            <a:ext cx="8693640" cy="536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4" name="Table 2"/>
          <p:cNvGraphicFramePr/>
          <p:nvPr/>
        </p:nvGraphicFramePr>
        <p:xfrm>
          <a:off x="181500" y="2120370"/>
          <a:ext cx="9724499" cy="4879080"/>
        </p:xfrm>
        <a:graphic>
          <a:graphicData uri="http://schemas.openxmlformats.org/drawingml/2006/table">
            <a:tbl>
              <a:tblPr/>
              <a:tblGrid>
                <a:gridCol w="229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1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2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DOMAINE 4</a:t>
                      </a: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LES SYSTEMES NATURELS ET LES SYSTEMES TECHNIQUES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PARCOURS D’APPRENTISSAGE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990" b="0" strike="noStrike" spc="-1" dirty="0" smtClean="0">
                        <a:latin typeface="Arial"/>
                      </a:endParaRPr>
                    </a:p>
                    <a:p>
                      <a:pPr algn="ctr"/>
                      <a:endParaRPr lang="fr-FR" sz="199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fr-FR" sz="1990" b="0" strike="noStrike" spc="-1" dirty="0" smtClean="0">
                          <a:latin typeface="Arial"/>
                        </a:rPr>
                        <a:t>Début </a:t>
                      </a:r>
                      <a:r>
                        <a:rPr lang="fr-FR" sz="1990" b="0" strike="noStrike" spc="-1" dirty="0">
                          <a:latin typeface="Arial"/>
                        </a:rPr>
                        <a:t>5e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990" b="0" strike="noStrike" spc="-1" dirty="0" smtClean="0">
                        <a:latin typeface="Arial"/>
                      </a:endParaRPr>
                    </a:p>
                    <a:p>
                      <a:pPr algn="ctr"/>
                      <a:endParaRPr lang="fr-FR" sz="199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fr-FR" sz="1990" b="0" strike="noStrike" spc="-1" dirty="0" smtClean="0">
                          <a:latin typeface="Arial"/>
                        </a:rPr>
                        <a:t>Fin </a:t>
                      </a:r>
                      <a:r>
                        <a:rPr lang="fr-FR" sz="1990" b="0" strike="noStrike" spc="-1" dirty="0">
                          <a:latin typeface="Arial"/>
                        </a:rPr>
                        <a:t>5e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990" b="0" strike="noStrike" spc="-1" dirty="0" smtClean="0">
                        <a:latin typeface="Arial"/>
                      </a:endParaRPr>
                    </a:p>
                    <a:p>
                      <a:pPr algn="ctr"/>
                      <a:endParaRPr lang="fr-FR" sz="199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fr-FR" sz="1990" b="0" strike="noStrike" spc="-1" dirty="0" smtClean="0">
                          <a:latin typeface="Arial"/>
                        </a:rPr>
                        <a:t>4e</a:t>
                      </a:r>
                      <a:endParaRPr lang="fr-FR" sz="199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990" b="0" strike="noStrike" spc="-1" dirty="0" smtClean="0">
                        <a:latin typeface="Arial"/>
                      </a:endParaRPr>
                    </a:p>
                    <a:p>
                      <a:pPr algn="ctr"/>
                      <a:endParaRPr lang="fr-FR" sz="199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fr-FR" sz="1990" b="0" strike="noStrike" spc="-1" dirty="0" smtClean="0">
                          <a:latin typeface="Arial"/>
                        </a:rPr>
                        <a:t>3e</a:t>
                      </a:r>
                      <a:endParaRPr lang="fr-FR" sz="199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1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CT2.4 : Associer 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des solutions techniques à des fonctions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361951" y="1400175"/>
            <a:ext cx="9477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cours d’un cycle, les attendus pour une compétence sont de plus en plus exigeants.</a:t>
            </a:r>
          </a:p>
        </p:txBody>
      </p:sp>
      <p:sp>
        <p:nvSpPr>
          <p:cNvPr id="27" name="CustomShape 5"/>
          <p:cNvSpPr/>
          <p:nvPr/>
        </p:nvSpPr>
        <p:spPr>
          <a:xfrm>
            <a:off x="2773523" y="2561302"/>
            <a:ext cx="793750" cy="396917"/>
          </a:xfrm>
          <a:prstGeom prst="wedgeRoundRectCallout">
            <a:avLst>
              <a:gd name="adj1" fmla="val 52898"/>
              <a:gd name="adj2" fmla="val 97287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S4</a:t>
            </a:r>
          </a:p>
        </p:txBody>
      </p:sp>
      <p:sp>
        <p:nvSpPr>
          <p:cNvPr id="28" name="CustomShape 5"/>
          <p:cNvSpPr/>
          <p:nvPr/>
        </p:nvSpPr>
        <p:spPr>
          <a:xfrm>
            <a:off x="4976066" y="2589424"/>
            <a:ext cx="793750" cy="396917"/>
          </a:xfrm>
          <a:prstGeom prst="wedgeRoundRectCallout">
            <a:avLst>
              <a:gd name="adj1" fmla="val 27698"/>
              <a:gd name="adj2" fmla="val 90088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 smtClean="0">
                <a:latin typeface="Arial"/>
              </a:rPr>
              <a:t>S9</a:t>
            </a:r>
            <a:endParaRPr lang="fr-FR" spc="-1" dirty="0">
              <a:latin typeface="Arial"/>
            </a:endParaRPr>
          </a:p>
        </p:txBody>
      </p:sp>
      <p:sp>
        <p:nvSpPr>
          <p:cNvPr id="29" name="CustomShape 5"/>
          <p:cNvSpPr/>
          <p:nvPr/>
        </p:nvSpPr>
        <p:spPr>
          <a:xfrm>
            <a:off x="6751344" y="2560395"/>
            <a:ext cx="793750" cy="396917"/>
          </a:xfrm>
          <a:prstGeom prst="wedgeRoundRectCallout">
            <a:avLst>
              <a:gd name="adj1" fmla="val 15698"/>
              <a:gd name="adj2" fmla="val 97287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 smtClean="0">
                <a:latin typeface="Arial"/>
              </a:rPr>
              <a:t>S12</a:t>
            </a:r>
            <a:endParaRPr lang="fr-FR" spc="-1" dirty="0">
              <a:latin typeface="Arial"/>
            </a:endParaRPr>
          </a:p>
        </p:txBody>
      </p:sp>
      <p:sp>
        <p:nvSpPr>
          <p:cNvPr id="30" name="CustomShape 5"/>
          <p:cNvSpPr/>
          <p:nvPr/>
        </p:nvSpPr>
        <p:spPr>
          <a:xfrm>
            <a:off x="8681291" y="2575817"/>
            <a:ext cx="793750" cy="396917"/>
          </a:xfrm>
          <a:prstGeom prst="wedgeRoundRectCallout">
            <a:avLst>
              <a:gd name="adj1" fmla="val 1298"/>
              <a:gd name="adj2" fmla="val 104486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 smtClean="0">
                <a:latin typeface="Arial"/>
              </a:rPr>
              <a:t>S23</a:t>
            </a:r>
            <a:endParaRPr lang="fr-FR" spc="-1" dirty="0">
              <a:latin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69028" y="3904342"/>
            <a:ext cx="1654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" dirty="0" smtClean="0">
                <a:solidFill>
                  <a:srgbClr val="000000"/>
                </a:solidFill>
              </a:rPr>
              <a:t>Associer des solutions techniques données sans intrus, à des fonctions  données</a:t>
            </a:r>
            <a:endParaRPr lang="fr-FR" spc="-1" dirty="0" smtClean="0">
              <a:latin typeface="Arial"/>
            </a:endParaRP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296229" y="3962400"/>
            <a:ext cx="1785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" dirty="0" smtClean="0">
                <a:solidFill>
                  <a:srgbClr val="000000"/>
                </a:solidFill>
              </a:rPr>
              <a:t>Associer des solutions techniques données avec intrus, à des fonctions données</a:t>
            </a:r>
            <a:endParaRPr lang="fr-FR" spc="-1" dirty="0" smtClean="0">
              <a:latin typeface="Arial"/>
            </a:endParaRP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197600" y="4034971"/>
            <a:ext cx="162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 smtClean="0">
                <a:solidFill>
                  <a:srgbClr val="000000"/>
                </a:solidFill>
              </a:rPr>
              <a:t>Identifier la/les solutions techniques  pour chaque  fonction donnée</a:t>
            </a:r>
            <a:endParaRPr lang="fr-FR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pc="-1" dirty="0" smtClean="0">
                <a:solidFill>
                  <a:srgbClr val="000000"/>
                </a:solidFill>
              </a:rPr>
              <a:t>ou l’inverse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924802" y="3976914"/>
            <a:ext cx="20397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1" dirty="0" smtClean="0">
                <a:solidFill>
                  <a:srgbClr val="000000"/>
                </a:solidFill>
              </a:rPr>
              <a:t>Établir une chaîne d’énergie et d’information. Identifier les fonctions et les associer  à des solutions techniques données avec intrus, ou l’inverse</a:t>
            </a:r>
            <a:endParaRPr lang="fr-FR" spc="-1" dirty="0" smtClean="0">
              <a:latin typeface="Arial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9340" y="489099"/>
            <a:ext cx="6549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progressivité de l’évaluation</a:t>
            </a:r>
            <a:endParaRPr lang="fr-FR" sz="3200" dirty="0"/>
          </a:p>
        </p:txBody>
      </p:sp>
      <p:graphicFrame>
        <p:nvGraphicFramePr>
          <p:cNvPr id="4" name="Table 1"/>
          <p:cNvGraphicFramePr/>
          <p:nvPr/>
        </p:nvGraphicFramePr>
        <p:xfrm>
          <a:off x="3038474" y="2703744"/>
          <a:ext cx="5437364" cy="3717413"/>
        </p:xfrm>
        <a:graphic>
          <a:graphicData uri="http://schemas.openxmlformats.org/drawingml/2006/table">
            <a:tbl>
              <a:tblPr/>
              <a:tblGrid>
                <a:gridCol w="135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91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57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16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95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stomShape 2"/>
          <p:cNvSpPr/>
          <p:nvPr/>
        </p:nvSpPr>
        <p:spPr>
          <a:xfrm flipV="1">
            <a:off x="3028950" y="6422181"/>
            <a:ext cx="6066090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5B9BD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>
          <a:xfrm flipV="1">
            <a:off x="3032655" y="2276475"/>
            <a:ext cx="45719" cy="420401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5B9BD5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8820000" y="6545302"/>
            <a:ext cx="1259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Complexité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" name="CustomShape 5"/>
          <p:cNvSpPr/>
          <p:nvPr/>
        </p:nvSpPr>
        <p:spPr>
          <a:xfrm>
            <a:off x="1985850" y="6210577"/>
            <a:ext cx="1223640" cy="85392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alibri"/>
              </a:rPr>
              <a:t>Point de départ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8481726" y="1876747"/>
            <a:ext cx="1439640" cy="762840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60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alibri"/>
              </a:rPr>
              <a:t>Objectif de fin de cycle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" name="CustomShape 7"/>
          <p:cNvSpPr/>
          <p:nvPr/>
        </p:nvSpPr>
        <p:spPr>
          <a:xfrm>
            <a:off x="3144929" y="2359573"/>
            <a:ext cx="1490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Performance attendue 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3616800" y="5031727"/>
            <a:ext cx="777240" cy="763920"/>
          </a:xfrm>
          <a:prstGeom prst="star12">
            <a:avLst>
              <a:gd name="adj" fmla="val 37500"/>
            </a:avLst>
          </a:prstGeom>
          <a:solidFill>
            <a:srgbClr val="F4B183"/>
          </a:solidFill>
          <a:ln w="1260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1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" name="CustomShape 9"/>
          <p:cNvSpPr/>
          <p:nvPr/>
        </p:nvSpPr>
        <p:spPr>
          <a:xfrm>
            <a:off x="5046300" y="4072192"/>
            <a:ext cx="758160" cy="794880"/>
          </a:xfrm>
          <a:prstGeom prst="star12">
            <a:avLst>
              <a:gd name="adj" fmla="val 37500"/>
            </a:avLst>
          </a:prstGeom>
          <a:solidFill>
            <a:srgbClr val="F4B183"/>
          </a:solidFill>
          <a:ln w="1260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10"/>
          <p:cNvSpPr/>
          <p:nvPr/>
        </p:nvSpPr>
        <p:spPr>
          <a:xfrm>
            <a:off x="8022961" y="2362102"/>
            <a:ext cx="820440" cy="762120"/>
          </a:xfrm>
          <a:prstGeom prst="star12">
            <a:avLst>
              <a:gd name="adj" fmla="val 37500"/>
            </a:avLst>
          </a:prstGeom>
          <a:solidFill>
            <a:srgbClr val="F4B183"/>
          </a:solidFill>
          <a:ln w="1260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4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4" name="CustomShape 11"/>
          <p:cNvSpPr/>
          <p:nvPr/>
        </p:nvSpPr>
        <p:spPr>
          <a:xfrm>
            <a:off x="6419520" y="3229342"/>
            <a:ext cx="803880" cy="794880"/>
          </a:xfrm>
          <a:prstGeom prst="star12">
            <a:avLst>
              <a:gd name="adj" fmla="val 37500"/>
            </a:avLst>
          </a:prstGeom>
          <a:solidFill>
            <a:srgbClr val="F4B183"/>
          </a:solidFill>
          <a:ln w="12600">
            <a:solidFill>
              <a:srgbClr val="43729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3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" name="TextShape 13"/>
          <p:cNvSpPr txBox="1"/>
          <p:nvPr/>
        </p:nvSpPr>
        <p:spPr>
          <a:xfrm>
            <a:off x="1028925" y="1447072"/>
            <a:ext cx="77817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b="0" strike="noStrike" spc="-1" dirty="0" smtClean="0">
                <a:latin typeface="Arial"/>
              </a:rPr>
              <a:t>CT2.4</a:t>
            </a:r>
            <a:r>
              <a:rPr lang="fr-FR" sz="2200" b="0" strike="noStrike" spc="-1" dirty="0" smtClean="0">
                <a:latin typeface="Arial"/>
              </a:rPr>
              <a:t> : Associer </a:t>
            </a:r>
            <a:r>
              <a:rPr lang="fr-FR" sz="2200" b="0" strike="noStrike" spc="-1" dirty="0">
                <a:latin typeface="Arial"/>
              </a:rPr>
              <a:t>des </a:t>
            </a:r>
            <a:r>
              <a:rPr lang="fr-FR" sz="2200" b="0" u="sng" strike="noStrike" spc="-1" dirty="0">
                <a:latin typeface="Arial"/>
              </a:rPr>
              <a:t>solutions techniques</a:t>
            </a:r>
            <a:r>
              <a:rPr lang="fr-FR" sz="2200" b="0" strike="noStrike" spc="-1" dirty="0">
                <a:latin typeface="Arial"/>
              </a:rPr>
              <a:t> à des fonctions</a:t>
            </a:r>
          </a:p>
        </p:txBody>
      </p:sp>
      <p:sp>
        <p:nvSpPr>
          <p:cNvPr id="20" name="TextShape 18"/>
          <p:cNvSpPr txBox="1"/>
          <p:nvPr/>
        </p:nvSpPr>
        <p:spPr>
          <a:xfrm>
            <a:off x="3103951" y="6447063"/>
            <a:ext cx="2160000" cy="111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1600" b="0" strike="noStrike" spc="-1" dirty="0">
                <a:latin typeface="Arial"/>
              </a:rPr>
              <a:t>Objet proche de ce que l’élève connaît</a:t>
            </a:r>
          </a:p>
          <a:p>
            <a:pPr algn="ctr"/>
            <a:r>
              <a:rPr lang="fr-FR" sz="1600" b="0" strike="noStrike" spc="-1" dirty="0">
                <a:latin typeface="Arial"/>
              </a:rPr>
              <a:t>(déjà vu en classe,</a:t>
            </a:r>
          </a:p>
          <a:p>
            <a:pPr algn="r"/>
            <a:r>
              <a:rPr lang="fr-FR" sz="1600" b="0" strike="noStrike" spc="-1" dirty="0">
                <a:latin typeface="Arial"/>
              </a:rPr>
              <a:t>parties visibles, ...)</a:t>
            </a:r>
          </a:p>
        </p:txBody>
      </p:sp>
      <p:sp>
        <p:nvSpPr>
          <p:cNvPr id="21" name="TextShape 19"/>
          <p:cNvSpPr txBox="1"/>
          <p:nvPr/>
        </p:nvSpPr>
        <p:spPr>
          <a:xfrm>
            <a:off x="6120000" y="6435142"/>
            <a:ext cx="2520000" cy="1370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fr-FR" sz="1600" b="0" strike="noStrike" spc="-1" dirty="0">
                <a:latin typeface="Arial"/>
              </a:rPr>
              <a:t>Objet difficile à décrypter pour l’élève</a:t>
            </a:r>
          </a:p>
          <a:p>
            <a:pPr algn="ctr"/>
            <a:r>
              <a:rPr lang="fr-FR" sz="1600" b="0" strike="noStrike" spc="-1" dirty="0">
                <a:latin typeface="Arial"/>
              </a:rPr>
              <a:t>(non vu en classe, parties cachées, ...)</a:t>
            </a:r>
          </a:p>
        </p:txBody>
      </p:sp>
      <p:sp>
        <p:nvSpPr>
          <p:cNvPr id="23" name="CustomShape 5"/>
          <p:cNvSpPr/>
          <p:nvPr/>
        </p:nvSpPr>
        <p:spPr>
          <a:xfrm>
            <a:off x="4335260" y="5747461"/>
            <a:ext cx="793750" cy="396917"/>
          </a:xfrm>
          <a:prstGeom prst="wedgeRoundRectCallout">
            <a:avLst>
              <a:gd name="adj1" fmla="val -57502"/>
              <a:gd name="adj2" fmla="val -80295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S4</a:t>
            </a:r>
          </a:p>
        </p:txBody>
      </p:sp>
      <p:sp>
        <p:nvSpPr>
          <p:cNvPr id="24" name="CustomShape 5"/>
          <p:cNvSpPr/>
          <p:nvPr/>
        </p:nvSpPr>
        <p:spPr>
          <a:xfrm>
            <a:off x="5678286" y="4842586"/>
            <a:ext cx="793750" cy="396917"/>
          </a:xfrm>
          <a:prstGeom prst="wedgeRoundRectCallout">
            <a:avLst>
              <a:gd name="adj1" fmla="val -57502"/>
              <a:gd name="adj2" fmla="val -80295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 smtClean="0">
                <a:latin typeface="Arial"/>
              </a:rPr>
              <a:t>S9</a:t>
            </a:r>
            <a:endParaRPr lang="fr-FR" spc="-1" dirty="0">
              <a:latin typeface="Arial"/>
            </a:endParaRPr>
          </a:p>
        </p:txBody>
      </p:sp>
      <p:sp>
        <p:nvSpPr>
          <p:cNvPr id="25" name="CustomShape 5"/>
          <p:cNvSpPr/>
          <p:nvPr/>
        </p:nvSpPr>
        <p:spPr>
          <a:xfrm>
            <a:off x="7126086" y="3994861"/>
            <a:ext cx="793750" cy="396917"/>
          </a:xfrm>
          <a:prstGeom prst="wedgeRoundRectCallout">
            <a:avLst>
              <a:gd name="adj1" fmla="val -57502"/>
              <a:gd name="adj2" fmla="val -80295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 smtClean="0">
                <a:latin typeface="Arial"/>
              </a:rPr>
              <a:t>S12</a:t>
            </a:r>
            <a:endParaRPr lang="fr-FR" spc="-1" dirty="0">
              <a:latin typeface="Arial"/>
            </a:endParaRPr>
          </a:p>
        </p:txBody>
      </p:sp>
      <p:sp>
        <p:nvSpPr>
          <p:cNvPr id="26" name="CustomShape 5"/>
          <p:cNvSpPr/>
          <p:nvPr/>
        </p:nvSpPr>
        <p:spPr>
          <a:xfrm>
            <a:off x="8773910" y="3070936"/>
            <a:ext cx="793750" cy="396917"/>
          </a:xfrm>
          <a:prstGeom prst="wedgeRoundRectCallout">
            <a:avLst>
              <a:gd name="adj1" fmla="val -57502"/>
              <a:gd name="adj2" fmla="val -80295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 smtClean="0">
                <a:latin typeface="Arial"/>
              </a:rPr>
              <a:t>S23</a:t>
            </a:r>
            <a:endParaRPr lang="fr-FR" spc="-1" dirty="0">
              <a:latin typeface="Arial"/>
            </a:endParaRPr>
          </a:p>
        </p:txBody>
      </p:sp>
      <p:sp>
        <p:nvSpPr>
          <p:cNvPr id="28" name="TextShape 14"/>
          <p:cNvSpPr txBox="1"/>
          <p:nvPr/>
        </p:nvSpPr>
        <p:spPr>
          <a:xfrm>
            <a:off x="400050" y="4375057"/>
            <a:ext cx="2609850" cy="701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600" b="0" strike="noStrike" spc="-1" dirty="0" smtClean="0">
                <a:latin typeface="Arial"/>
              </a:rPr>
              <a:t>Associer les 2 informations données </a:t>
            </a:r>
            <a:r>
              <a:rPr lang="fr-FR" sz="1600" b="1" strike="noStrike" spc="-1" dirty="0" smtClean="0">
                <a:latin typeface="Arial" pitchFamily="34" charset="0"/>
                <a:cs typeface="Arial" pitchFamily="34" charset="0"/>
              </a:rPr>
              <a:t>avec</a:t>
            </a:r>
            <a:r>
              <a:rPr lang="fr-FR" sz="1600" b="0" strike="noStrike" spc="-1" dirty="0" smtClean="0">
                <a:latin typeface="Arial Black" pitchFamily="34" charset="0"/>
              </a:rPr>
              <a:t> </a:t>
            </a:r>
            <a:r>
              <a:rPr lang="fr-FR" sz="1600" b="0" strike="noStrike" spc="-1" dirty="0" smtClean="0">
                <a:latin typeface="Arial"/>
              </a:rPr>
              <a:t>intrus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29" name="TextShape 14"/>
          <p:cNvSpPr txBox="1"/>
          <p:nvPr/>
        </p:nvSpPr>
        <p:spPr>
          <a:xfrm>
            <a:off x="409576" y="3316421"/>
            <a:ext cx="2543175" cy="701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600" b="0" strike="noStrike" spc="-1" dirty="0" smtClean="0">
                <a:latin typeface="Arial"/>
              </a:rPr>
              <a:t>Identifier 1 information et l’associer à la 2eme qui est donnée.</a:t>
            </a:r>
            <a:endParaRPr lang="fr-FR" sz="1600" b="0" strike="noStrike" spc="-1" dirty="0">
              <a:latin typeface="Arial"/>
            </a:endParaRPr>
          </a:p>
        </p:txBody>
      </p:sp>
      <p:sp>
        <p:nvSpPr>
          <p:cNvPr id="30" name="TextShape 14"/>
          <p:cNvSpPr txBox="1"/>
          <p:nvPr/>
        </p:nvSpPr>
        <p:spPr>
          <a:xfrm>
            <a:off x="270330" y="2213789"/>
            <a:ext cx="2647949" cy="701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600" spc="-1" dirty="0" smtClean="0">
                <a:latin typeface="Arial"/>
              </a:rPr>
              <a:t>Identifier </a:t>
            </a:r>
            <a:r>
              <a:rPr lang="fr-FR" sz="1600" u="sng" spc="-1" dirty="0" smtClean="0">
                <a:latin typeface="Arial"/>
              </a:rPr>
              <a:t>1 information</a:t>
            </a:r>
            <a:r>
              <a:rPr lang="fr-FR" sz="1600" u="dotted" spc="-1" dirty="0" smtClean="0">
                <a:latin typeface="Arial"/>
              </a:rPr>
              <a:t> </a:t>
            </a:r>
          </a:p>
          <a:p>
            <a:r>
              <a:rPr lang="fr-FR" sz="1600" spc="-1" dirty="0" smtClean="0">
                <a:latin typeface="Arial"/>
              </a:rPr>
              <a:t>et l’associer à la </a:t>
            </a:r>
            <a:r>
              <a:rPr lang="fr-FR" sz="1600" u="dotted" spc="-1" dirty="0" smtClean="0">
                <a:latin typeface="Arial"/>
              </a:rPr>
              <a:t>2eme</a:t>
            </a:r>
            <a:r>
              <a:rPr lang="fr-FR" sz="1600" spc="-1" dirty="0" smtClean="0">
                <a:latin typeface="Arial"/>
              </a:rPr>
              <a:t> </a:t>
            </a:r>
          </a:p>
          <a:p>
            <a:r>
              <a:rPr lang="fr-FR" sz="1600" spc="-1" dirty="0" smtClean="0">
                <a:latin typeface="Arial"/>
              </a:rPr>
              <a:t>qui est donnée avec intrus.</a:t>
            </a:r>
            <a:endParaRPr lang="fr-FR" sz="1600" spc="-1" dirty="0">
              <a:latin typeface="Arial"/>
            </a:endParaRPr>
          </a:p>
        </p:txBody>
      </p:sp>
      <p:cxnSp>
        <p:nvCxnSpPr>
          <p:cNvPr id="31" name="Connecteur en arc 30"/>
          <p:cNvCxnSpPr/>
          <p:nvPr/>
        </p:nvCxnSpPr>
        <p:spPr>
          <a:xfrm rot="10800000" flipV="1">
            <a:off x="2162630" y="1799389"/>
            <a:ext cx="1580697" cy="478518"/>
          </a:xfrm>
          <a:prstGeom prst="curvedConnector3">
            <a:avLst>
              <a:gd name="adj1" fmla="val 8213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Shape 14"/>
          <p:cNvSpPr txBox="1"/>
          <p:nvPr/>
        </p:nvSpPr>
        <p:spPr>
          <a:xfrm>
            <a:off x="409576" y="5251357"/>
            <a:ext cx="2609850" cy="70176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1600" b="0" strike="noStrike" spc="-1" dirty="0" smtClean="0">
                <a:latin typeface="Arial"/>
              </a:rPr>
              <a:t>Associer les 2 informations données </a:t>
            </a:r>
            <a:r>
              <a:rPr lang="fr-FR" sz="1600" b="1" spc="-1" dirty="0" smtClean="0">
                <a:latin typeface="Arial" pitchFamily="34" charset="0"/>
                <a:cs typeface="Arial" pitchFamily="34" charset="0"/>
              </a:rPr>
              <a:t>sans</a:t>
            </a:r>
            <a:r>
              <a:rPr lang="fr-FR" sz="1600" b="0" strike="noStrike" spc="-1" dirty="0" smtClean="0">
                <a:latin typeface="Arial Black" pitchFamily="34" charset="0"/>
              </a:rPr>
              <a:t> </a:t>
            </a:r>
            <a:r>
              <a:rPr lang="fr-FR" sz="1600" b="0" strike="noStrike" spc="-1" dirty="0" smtClean="0">
                <a:latin typeface="Arial"/>
              </a:rPr>
              <a:t>intrus</a:t>
            </a:r>
            <a:endParaRPr lang="fr-FR" sz="1600" b="0" strike="noStrike" spc="-1" dirty="0">
              <a:latin typeface="Arial"/>
            </a:endParaRPr>
          </a:p>
        </p:txBody>
      </p:sp>
      <p:cxnSp>
        <p:nvCxnSpPr>
          <p:cNvPr id="40" name="Connecteur droit 39"/>
          <p:cNvCxnSpPr>
            <a:stCxn id="55" idx="2"/>
          </p:cNvCxnSpPr>
          <p:nvPr/>
        </p:nvCxnSpPr>
        <p:spPr>
          <a:xfrm>
            <a:off x="6611194" y="1828800"/>
            <a:ext cx="1545835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eur en arc 47"/>
          <p:cNvCxnSpPr/>
          <p:nvPr/>
        </p:nvCxnSpPr>
        <p:spPr>
          <a:xfrm rot="10800000" flipV="1">
            <a:off x="2423886" y="2119084"/>
            <a:ext cx="551544" cy="46446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rme libre 54"/>
          <p:cNvSpPr/>
          <p:nvPr/>
        </p:nvSpPr>
        <p:spPr>
          <a:xfrm>
            <a:off x="2989944" y="1828800"/>
            <a:ext cx="3621250" cy="290286"/>
          </a:xfrm>
          <a:custGeom>
            <a:avLst/>
            <a:gdLst>
              <a:gd name="connsiteX0" fmla="*/ 0 w 4920343"/>
              <a:gd name="connsiteY0" fmla="*/ 275772 h 275772"/>
              <a:gd name="connsiteX1" fmla="*/ 4005943 w 4920343"/>
              <a:gd name="connsiteY1" fmla="*/ 130629 h 275772"/>
              <a:gd name="connsiteX2" fmla="*/ 4920343 w 4920343"/>
              <a:gd name="connsiteY2" fmla="*/ 0 h 27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0343" h="275772">
                <a:moveTo>
                  <a:pt x="0" y="275772"/>
                </a:moveTo>
                <a:lnTo>
                  <a:pt x="4005943" y="130629"/>
                </a:lnTo>
                <a:cubicBezTo>
                  <a:pt x="4826000" y="84667"/>
                  <a:pt x="4741334" y="24191"/>
                  <a:pt x="4920343" y="0"/>
                </a:cubicBezTo>
              </a:path>
            </a:pathLst>
          </a:cu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1301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68508" y="2297686"/>
            <a:ext cx="5731890" cy="2548612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fr-FR" sz="5300" dirty="0" smtClean="0"/>
              <a:t>EVALUATION</a:t>
            </a:r>
          </a:p>
          <a:p>
            <a:pPr algn="ctr"/>
            <a:r>
              <a:rPr lang="fr-FR" sz="5300" dirty="0" smtClean="0"/>
              <a:t>PAR </a:t>
            </a:r>
          </a:p>
          <a:p>
            <a:pPr algn="ctr"/>
            <a:r>
              <a:rPr lang="fr-FR" sz="5300" dirty="0" smtClean="0"/>
              <a:t>COMPETENCES</a:t>
            </a:r>
            <a:endParaRPr lang="fr-FR" sz="5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9858" y="562700"/>
            <a:ext cx="6054317" cy="50900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dirty="0" smtClean="0"/>
              <a:t>Evaluation : </a:t>
            </a:r>
            <a:r>
              <a:rPr lang="fr-FR" sz="2600" b="1" dirty="0" smtClean="0"/>
              <a:t>Début</a:t>
            </a:r>
            <a:r>
              <a:rPr lang="fr-FR" sz="2600" dirty="0" smtClean="0"/>
              <a:t> de cycle 4                 </a:t>
            </a:r>
            <a:endParaRPr lang="fr-FR" sz="2600" dirty="0"/>
          </a:p>
        </p:txBody>
      </p:sp>
      <p:sp>
        <p:nvSpPr>
          <p:cNvPr id="5" name="TextShape 2"/>
          <p:cNvSpPr txBox="1"/>
          <p:nvPr/>
        </p:nvSpPr>
        <p:spPr>
          <a:xfrm>
            <a:off x="2076675" y="1494780"/>
            <a:ext cx="6480000" cy="402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 lang="fr-FR" sz="2200" b="0" strike="noStrike" spc="-1" dirty="0">
              <a:latin typeface="Arial"/>
            </a:endParaRPr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tretch/>
        </p:blipFill>
        <p:spPr>
          <a:xfrm>
            <a:off x="319345" y="2426700"/>
            <a:ext cx="9456480" cy="4680000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38148" y="1510665"/>
          <a:ext cx="935355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CT 2.4 :  </a:t>
                      </a:r>
                      <a:r>
                        <a:rPr lang="fr-FR" sz="16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Associer des solutions techniques à des fonctions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Insuffisant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0 à 1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Fragile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2 à 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Satisfaisant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6 à 8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T satisfaisant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9 à 10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CustomShape 5"/>
          <p:cNvSpPr/>
          <p:nvPr/>
        </p:nvSpPr>
        <p:spPr>
          <a:xfrm>
            <a:off x="4887710" y="623011"/>
            <a:ext cx="793750" cy="396917"/>
          </a:xfrm>
          <a:prstGeom prst="wedgeRoundRectCallout">
            <a:avLst>
              <a:gd name="adj1" fmla="val -11902"/>
              <a:gd name="adj2" fmla="val -39499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420100" y="7019925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1/3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79858" y="515075"/>
            <a:ext cx="6054317" cy="50900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dirty="0" smtClean="0"/>
              <a:t>Evaluation : </a:t>
            </a:r>
            <a:r>
              <a:rPr lang="fr-FR" sz="2600" b="1" dirty="0" smtClean="0"/>
              <a:t>Début</a:t>
            </a:r>
            <a:r>
              <a:rPr lang="fr-FR" sz="2600" dirty="0" smtClean="0"/>
              <a:t> de cycle 4 </a:t>
            </a:r>
            <a:endParaRPr lang="fr-FR" sz="2600" dirty="0"/>
          </a:p>
        </p:txBody>
      </p:sp>
      <p:sp>
        <p:nvSpPr>
          <p:cNvPr id="8" name="CustomShape 5"/>
          <p:cNvSpPr/>
          <p:nvPr/>
        </p:nvSpPr>
        <p:spPr>
          <a:xfrm>
            <a:off x="4878186" y="556336"/>
            <a:ext cx="793750" cy="396917"/>
          </a:xfrm>
          <a:prstGeom prst="wedgeRoundRectCallout">
            <a:avLst>
              <a:gd name="adj1" fmla="val -11902"/>
              <a:gd name="adj2" fmla="val -39499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448675" y="6962775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2/3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89" y="1646238"/>
            <a:ext cx="9315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9858" y="515075"/>
            <a:ext cx="6054317" cy="50900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dirty="0" smtClean="0"/>
              <a:t>Evaluation : </a:t>
            </a:r>
            <a:r>
              <a:rPr lang="fr-FR" sz="2600" b="1" dirty="0" smtClean="0"/>
              <a:t>Début</a:t>
            </a:r>
            <a:r>
              <a:rPr lang="fr-FR" sz="2600" dirty="0" smtClean="0"/>
              <a:t> de cycle 4 </a:t>
            </a:r>
            <a:endParaRPr lang="fr-FR" sz="2600" dirty="0"/>
          </a:p>
        </p:txBody>
      </p:sp>
      <p:sp>
        <p:nvSpPr>
          <p:cNvPr id="7" name="CustomShape 5"/>
          <p:cNvSpPr/>
          <p:nvPr/>
        </p:nvSpPr>
        <p:spPr>
          <a:xfrm>
            <a:off x="4878186" y="556336"/>
            <a:ext cx="793750" cy="396917"/>
          </a:xfrm>
          <a:prstGeom prst="wedgeRoundRectCallout">
            <a:avLst>
              <a:gd name="adj1" fmla="val -11902"/>
              <a:gd name="adj2" fmla="val -39499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S4</a:t>
            </a: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tretch/>
        </p:blipFill>
        <p:spPr>
          <a:xfrm>
            <a:off x="151785" y="1692300"/>
            <a:ext cx="9719640" cy="4495320"/>
          </a:xfrm>
          <a:prstGeom prst="rect">
            <a:avLst/>
          </a:prstGeom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8296275" y="6696075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3/3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graphicFrame>
        <p:nvGraphicFramePr>
          <p:cNvPr id="9" name="Table 4"/>
          <p:cNvGraphicFramePr/>
          <p:nvPr/>
        </p:nvGraphicFramePr>
        <p:xfrm>
          <a:off x="12866" y="2115060"/>
          <a:ext cx="9984960" cy="4699080"/>
        </p:xfrm>
        <a:graphic>
          <a:graphicData uri="http://schemas.openxmlformats.org/drawingml/2006/table">
            <a:tbl>
              <a:tblPr/>
              <a:tblGrid>
                <a:gridCol w="196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DOMAINE 4</a:t>
                      </a:r>
                      <a:endParaRPr lang="fr-F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2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LES SYSTEMES NATURELS ET LES SYSTEMES TECHNIQUES</a:t>
                      </a:r>
                      <a:endParaRPr lang="fr-FR" sz="2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9C76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NIVEAU ATTEINT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9C7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89C7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89C7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89C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3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9C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90" b="0" strike="noStrike" spc="-1">
                          <a:latin typeface="Arial"/>
                        </a:rPr>
                        <a:t>Insuffisant</a:t>
                      </a:r>
                    </a:p>
                  </a:txBody>
                  <a:tcPr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90" b="0" strike="noStrike" spc="-1" dirty="0">
                          <a:latin typeface="Arial"/>
                        </a:rPr>
                        <a:t>Fragile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90" b="0" strike="noStrike" spc="-1">
                          <a:latin typeface="Arial"/>
                        </a:rPr>
                        <a:t>Satisfaisant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90" b="0" strike="noStrike" spc="-1" dirty="0">
                          <a:latin typeface="Arial"/>
                        </a:rPr>
                        <a:t>Très satisfaisant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Associer des solutions techniques à des fonctions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strike="noStrike" spc="-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à 2 réponses justes</a:t>
                      </a:r>
                      <a:endParaRPr lang="fr-FR" sz="1800" b="0" strike="noStrike" spc="-1" dirty="0" smtClean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strike="noStrike" spc="-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à 5 réponses justes</a:t>
                      </a:r>
                      <a:endParaRPr lang="fr-FR" sz="1800" b="0" strike="noStrike" spc="-1" dirty="0" smtClean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6 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à 7 réponses</a:t>
                      </a:r>
                      <a:r>
                        <a:rPr lang="fr-FR" sz="1800" b="0" strike="noStrike" spc="-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justes 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r>
                        <a:rPr lang="fr-FR" sz="1800" b="0" strike="noStrike" spc="-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à 10 réponses</a:t>
                      </a:r>
                      <a:r>
                        <a:rPr lang="fr-FR" sz="1800" b="0" strike="noStrike" spc="-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justes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11" y="2545080"/>
            <a:ext cx="6876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5"/>
          <p:cNvSpPr/>
          <p:nvPr/>
        </p:nvSpPr>
        <p:spPr>
          <a:xfrm>
            <a:off x="7740626" y="4244436"/>
            <a:ext cx="2340000" cy="2282488"/>
          </a:xfrm>
          <a:prstGeom prst="ellipse">
            <a:avLst/>
          </a:prstGeom>
          <a:noFill/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Freeform 6"/>
          <p:cNvSpPr/>
          <p:nvPr/>
        </p:nvSpPr>
        <p:spPr>
          <a:xfrm>
            <a:off x="3240625" y="4593300"/>
            <a:ext cx="4500360" cy="540360"/>
          </a:xfrm>
          <a:custGeom>
            <a:avLst/>
            <a:gdLst/>
            <a:ahLst/>
            <a:cxnLst/>
            <a:rect l="0" t="0" r="r" b="b"/>
            <a:pathLst>
              <a:path w="12501" h="1501">
                <a:moveTo>
                  <a:pt x="12500" y="150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ED1C24"/>
            </a:solidFill>
            <a:round/>
            <a:tailEnd type="triangle" w="med" len="med"/>
          </a:ln>
        </p:spPr>
      </p:sp>
      <p:sp>
        <p:nvSpPr>
          <p:cNvPr id="13" name="ZoneTexte 12"/>
          <p:cNvSpPr txBox="1"/>
          <p:nvPr/>
        </p:nvSpPr>
        <p:spPr>
          <a:xfrm>
            <a:off x="679858" y="515075"/>
            <a:ext cx="6054317" cy="50900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dirty="0" smtClean="0"/>
              <a:t>Barème de l’évaluation  : </a:t>
            </a:r>
            <a:r>
              <a:rPr lang="fr-FR" sz="2600" b="1" dirty="0" smtClean="0"/>
              <a:t>Début</a:t>
            </a:r>
            <a:r>
              <a:rPr lang="fr-FR" sz="2600" dirty="0" smtClean="0"/>
              <a:t> de cycle 4 </a:t>
            </a:r>
            <a:endParaRPr lang="fr-FR" sz="2600" dirty="0"/>
          </a:p>
        </p:txBody>
      </p:sp>
      <p:sp>
        <p:nvSpPr>
          <p:cNvPr id="14" name="CustomShape 5"/>
          <p:cNvSpPr/>
          <p:nvPr/>
        </p:nvSpPr>
        <p:spPr>
          <a:xfrm>
            <a:off x="6678410" y="565861"/>
            <a:ext cx="793750" cy="396917"/>
          </a:xfrm>
          <a:prstGeom prst="wedgeRoundRectCallout">
            <a:avLst>
              <a:gd name="adj1" fmla="val -11902"/>
              <a:gd name="adj2" fmla="val -39499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2425" y="1381127"/>
            <a:ext cx="94107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dirty="0" smtClean="0"/>
              <a:t>Pour chaque évaluation, on crée un barème pour attribuer un niveau (satisfaisant…) à l’élève </a:t>
            </a:r>
            <a:endParaRPr lang="fr-FR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9858" y="515075"/>
            <a:ext cx="6054317" cy="50900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dirty="0" smtClean="0"/>
              <a:t>Evaluation : </a:t>
            </a:r>
            <a:r>
              <a:rPr lang="fr-FR" sz="2600" b="1" dirty="0" smtClean="0"/>
              <a:t>Fin</a:t>
            </a:r>
            <a:r>
              <a:rPr lang="fr-FR" sz="2600" dirty="0" smtClean="0"/>
              <a:t> de cycle 4 </a:t>
            </a:r>
            <a:endParaRPr lang="fr-FR" sz="2600" dirty="0"/>
          </a:p>
        </p:txBody>
      </p:sp>
      <p:sp>
        <p:nvSpPr>
          <p:cNvPr id="9" name="CustomShape 8"/>
          <p:cNvSpPr/>
          <p:nvPr/>
        </p:nvSpPr>
        <p:spPr>
          <a:xfrm>
            <a:off x="4576560" y="575386"/>
            <a:ext cx="793750" cy="396917"/>
          </a:xfrm>
          <a:prstGeom prst="wedgeRoundRectCallout">
            <a:avLst>
              <a:gd name="adj1" fmla="val 19298"/>
              <a:gd name="adj2" fmla="val -49098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S23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614" y="4317234"/>
            <a:ext cx="3729037" cy="172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14" y="2316165"/>
            <a:ext cx="5322887" cy="15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47674" y="1472565"/>
          <a:ext cx="935355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CT 2.4 :  </a:t>
                      </a:r>
                      <a:r>
                        <a:rPr lang="fr-FR" sz="16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Associer des solutions techniques à des fonctions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Insuffisant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0 à 2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Fragile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2.5 à 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Satisfaisant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5 à 9.5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T satisfaisant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10 à 12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5725" y="3870327"/>
            <a:ext cx="3957638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8448675" y="6962775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1/2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352676" y="4095752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Vue capot fermé</a:t>
            </a:r>
            <a:endParaRPr lang="fr-FR" sz="1400" u="sng" dirty="0"/>
          </a:p>
        </p:txBody>
      </p:sp>
      <p:sp>
        <p:nvSpPr>
          <p:cNvPr id="17" name="ZoneTexte 16"/>
          <p:cNvSpPr txBox="1"/>
          <p:nvPr/>
        </p:nvSpPr>
        <p:spPr>
          <a:xfrm>
            <a:off x="6619876" y="3429002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 smtClean="0"/>
              <a:t>Vue capot ouvert</a:t>
            </a:r>
            <a:endParaRPr lang="fr-FR" sz="1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1301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75080" y="1291771"/>
            <a:ext cx="7970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Compétences,</a:t>
            </a:r>
          </a:p>
          <a:p>
            <a:r>
              <a:rPr lang="fr-FR" sz="6600" dirty="0" smtClean="0"/>
              <a:t>de quoi parle-t-on ?</a:t>
            </a:r>
          </a:p>
        </p:txBody>
      </p:sp>
    </p:spTree>
    <p:extLst>
      <p:ext uri="{BB962C8B-B14F-4D97-AF65-F5344CB8AC3E}">
        <p14:creationId xmlns:p14="http://schemas.microsoft.com/office/powerpoint/2010/main" val="4133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276" y="1389063"/>
            <a:ext cx="83915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448675" y="6962775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Page 2/2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9858" y="515075"/>
            <a:ext cx="6054317" cy="50900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dirty="0" smtClean="0"/>
              <a:t>Evaluation : </a:t>
            </a:r>
            <a:r>
              <a:rPr lang="fr-FR" sz="2600" b="1" dirty="0" smtClean="0"/>
              <a:t>Fin</a:t>
            </a:r>
            <a:r>
              <a:rPr lang="fr-FR" sz="2600" dirty="0" smtClean="0"/>
              <a:t> de cycle 4 </a:t>
            </a:r>
            <a:endParaRPr lang="fr-FR" sz="2600" dirty="0"/>
          </a:p>
        </p:txBody>
      </p:sp>
      <p:sp>
        <p:nvSpPr>
          <p:cNvPr id="7" name="CustomShape 8"/>
          <p:cNvSpPr/>
          <p:nvPr/>
        </p:nvSpPr>
        <p:spPr>
          <a:xfrm>
            <a:off x="4576560" y="575386"/>
            <a:ext cx="793750" cy="396917"/>
          </a:xfrm>
          <a:prstGeom prst="wedgeRoundRectCallout">
            <a:avLst>
              <a:gd name="adj1" fmla="val 19298"/>
              <a:gd name="adj2" fmla="val -49098"/>
              <a:gd name="adj3" fmla="val 16667"/>
            </a:avLst>
          </a:prstGeom>
          <a:solidFill>
            <a:srgbClr val="99CC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20250" tIns="70642" rIns="120250" bIns="70642" anchor="ctr"/>
          <a:lstStyle/>
          <a:p>
            <a:pPr algn="ctr"/>
            <a:r>
              <a:rPr lang="fr-FR" spc="-1" dirty="0">
                <a:latin typeface="Arial"/>
              </a:rPr>
              <a:t>S23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17387" y="1765652"/>
            <a:ext cx="528351" cy="184666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 smtClean="0"/>
              <a:t>(      /12)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6483" y="3216168"/>
            <a:ext cx="1828800" cy="851337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5775" y="515073"/>
            <a:ext cx="7515225" cy="501898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b="1" dirty="0" smtClean="0"/>
              <a:t>Coup de pouce n° 1 </a:t>
            </a:r>
            <a:r>
              <a:rPr lang="fr-FR" sz="2600" dirty="0" smtClean="0"/>
              <a:t>pour l’évaluation : </a:t>
            </a:r>
            <a:r>
              <a:rPr lang="fr-FR" sz="2600" b="1" dirty="0" smtClean="0"/>
              <a:t>Fin</a:t>
            </a:r>
            <a:r>
              <a:rPr lang="fr-FR" sz="2600" dirty="0" smtClean="0"/>
              <a:t> de cycle 4 </a:t>
            </a:r>
            <a:endParaRPr lang="fr-FR" sz="2600" dirty="0"/>
          </a:p>
        </p:txBody>
      </p:sp>
      <p:sp>
        <p:nvSpPr>
          <p:cNvPr id="6" name="ZoneTexte 5"/>
          <p:cNvSpPr txBox="1"/>
          <p:nvPr/>
        </p:nvSpPr>
        <p:spPr>
          <a:xfrm>
            <a:off x="479535" y="1169276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	Au cours de l’évaluation l’élève ne se sentant pas capable d’atteindre le niveau « très satisfaisant » peut obtenir une fiche « coup de pouce </a:t>
            </a:r>
            <a:r>
              <a:rPr lang="fr-FR" sz="2400" dirty="0" smtClean="0">
                <a:latin typeface="Wingdings" pitchFamily="2" charset="2"/>
              </a:rPr>
              <a:t></a:t>
            </a:r>
            <a:r>
              <a:rPr lang="fr-FR" dirty="0" smtClean="0"/>
              <a:t>» pour essayer d’atteindre le niveau « satisfaisant » de la compétence.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389" y="3002399"/>
            <a:ext cx="71532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31077" y="3042747"/>
            <a:ext cx="1797269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Colle la fiche dans l’évaluation </a:t>
            </a:r>
            <a:endParaRPr lang="fr-FR" sz="16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747440" y="2284194"/>
          <a:ext cx="8039102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CT 2.4 :  </a:t>
                      </a:r>
                      <a:r>
                        <a:rPr lang="fr-FR" sz="16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Associer des solutions techniques à des fonctions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Insuffisant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0 à 2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Fragile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2.5 à 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Satisfaisant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5 à 9.5/12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58486" y="2222941"/>
            <a:ext cx="9610727" cy="51872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 rot="19641410">
            <a:off x="8261961" y="3540599"/>
            <a:ext cx="1779787" cy="66532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ATTENDU DE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4eme 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6840" y="2279101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coup de </a:t>
            </a:r>
          </a:p>
          <a:p>
            <a:r>
              <a:rPr lang="fr-FR" u="sng" dirty="0" smtClean="0"/>
              <a:t>pouce n°1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85775" y="515073"/>
            <a:ext cx="7515225" cy="501898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b="1" dirty="0" smtClean="0"/>
              <a:t>Coup de pouce n° 2 </a:t>
            </a:r>
            <a:r>
              <a:rPr lang="fr-FR" sz="2600" dirty="0" smtClean="0"/>
              <a:t>pour l’évaluation : </a:t>
            </a:r>
            <a:r>
              <a:rPr lang="fr-FR" sz="2600" b="1" dirty="0" smtClean="0"/>
              <a:t>Fin</a:t>
            </a:r>
            <a:r>
              <a:rPr lang="fr-FR" sz="2600" dirty="0" smtClean="0"/>
              <a:t> de cycle 4 </a:t>
            </a:r>
            <a:endParaRPr lang="fr-FR" sz="2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37955" y="1617988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	Même principe l’élève ne se sentant pas capable d’atteindre le niveau « satisfaisant » peut obtenir une seconde fiche « coup de pouce </a:t>
            </a:r>
            <a:r>
              <a:rPr lang="fr-FR" dirty="0" smtClean="0">
                <a:latin typeface="Wingdings" pitchFamily="2" charset="2"/>
              </a:rPr>
              <a:t> </a:t>
            </a:r>
            <a:r>
              <a:rPr lang="fr-FR" dirty="0" smtClean="0"/>
              <a:t>»</a:t>
            </a:r>
            <a:r>
              <a:rPr lang="fr-FR" dirty="0" smtClean="0">
                <a:latin typeface="Wingdings" pitchFamily="2" charset="2"/>
              </a:rPr>
              <a:t> </a:t>
            </a:r>
            <a:r>
              <a:rPr lang="fr-FR" dirty="0" smtClean="0"/>
              <a:t>pour essayer d’atteindre le niveau « fragile » de la compétence.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90018" y="2822030"/>
            <a:ext cx="9239250" cy="31750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46" y="4608843"/>
            <a:ext cx="8458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14452" y="5343906"/>
            <a:ext cx="895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-ACQUERIR  - ALIMENTER   -COMMUNIQUER -CONVERTIR  -TRAITER -TRANSMETTRE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38650" y="2905832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coup de </a:t>
            </a:r>
          </a:p>
          <a:p>
            <a:r>
              <a:rPr lang="fr-FR" u="sng" dirty="0" smtClean="0"/>
              <a:t>pouce n°2</a:t>
            </a:r>
            <a:endParaRPr lang="fr-FR" u="sng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2068761" y="3023594"/>
          <a:ext cx="6528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marL="0" marR="0" indent="0" algn="l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CT 2.4 :  </a:t>
                      </a:r>
                      <a:r>
                        <a:rPr lang="fr-FR" sz="1600" b="0" strike="noStrike" spc="-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Associer des solutions techniques à des fonctions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Insuffisant 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0 à 2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Fragile</a:t>
                      </a: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2.5 à 4.5 /12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61585" y="3668659"/>
            <a:ext cx="1574094" cy="58477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Colle la fiche dans l’évaluation </a:t>
            </a:r>
            <a:endParaRPr lang="fr-FR" sz="1600" dirty="0"/>
          </a:p>
        </p:txBody>
      </p:sp>
      <p:sp>
        <p:nvSpPr>
          <p:cNvPr id="11" name="Rectangle à coins arrondis 10"/>
          <p:cNvSpPr/>
          <p:nvPr/>
        </p:nvSpPr>
        <p:spPr>
          <a:xfrm rot="19641410">
            <a:off x="8261959" y="3527494"/>
            <a:ext cx="1779787" cy="66532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ATTENDU DE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5eme  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80625" cy="7130176"/>
          </a:xfrm>
          <a:prstGeom prst="rect">
            <a:avLst/>
          </a:prstGeom>
        </p:spPr>
      </p:pic>
      <p:graphicFrame>
        <p:nvGraphicFramePr>
          <p:cNvPr id="3" name="Table 4"/>
          <p:cNvGraphicFramePr/>
          <p:nvPr/>
        </p:nvGraphicFramePr>
        <p:xfrm>
          <a:off x="12240" y="2381760"/>
          <a:ext cx="9984960" cy="4847400"/>
        </p:xfrm>
        <a:graphic>
          <a:graphicData uri="http://schemas.openxmlformats.org/drawingml/2006/table">
            <a:tbl>
              <a:tblPr/>
              <a:tblGrid>
                <a:gridCol w="1964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2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1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DOMAINE 4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LES SYSTEMES NATURELS ET LES SYSTEMES TECHNIQUES</a:t>
                      </a:r>
                      <a:endParaRPr lang="fr-FR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9C76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NIVEAU ATTEINT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9C7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89C7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89C7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89C7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3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9C7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90" b="0" strike="noStrike" spc="-1">
                          <a:latin typeface="Arial"/>
                        </a:rPr>
                        <a:t>Insuffisant</a:t>
                      </a:r>
                    </a:p>
                  </a:txBody>
                  <a:tcPr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90" b="0" strike="noStrike" spc="-1">
                          <a:latin typeface="Arial"/>
                        </a:rPr>
                        <a:t>Fragile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90" b="0" strike="noStrike" spc="-1">
                          <a:latin typeface="Arial"/>
                        </a:rPr>
                        <a:t>Satisfaisant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90" b="0" strike="noStrike" spc="-1">
                          <a:latin typeface="Arial"/>
                        </a:rPr>
                        <a:t>Très satisfaisant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Associer des solutions techniques à des fonctions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ADD5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Pas d’association ou association incomplète les fonctions techniques données aux solutions techniques données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Associer les fonctions techniques données aux solutions techniques données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Identifier</a:t>
                      </a:r>
                      <a:r>
                        <a:rPr lang="fr-FR" sz="1800" b="0" strike="noStrike" spc="-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</a:t>
                      </a:r>
                      <a:r>
                        <a:rPr lang="fr-FR" sz="1800" b="0" strike="noStrike" spc="-1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/les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solutions 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techniques et les associer 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aux fonctions techniques 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données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Trouver toutes les fonctions 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les solutions techniques 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et les </a:t>
                      </a:r>
                      <a:r>
                        <a:rPr lang="fr-FR" sz="18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associer </a:t>
                      </a:r>
                      <a:r>
                        <a:rPr lang="fr-FR" sz="18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dans la chaîne d’énergie et d’information</a:t>
                      </a:r>
                      <a:endParaRPr lang="fr-FR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E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51" y="1097280"/>
            <a:ext cx="6876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stomShape 5"/>
          <p:cNvSpPr/>
          <p:nvPr/>
        </p:nvSpPr>
        <p:spPr>
          <a:xfrm>
            <a:off x="7750081" y="3969720"/>
            <a:ext cx="2340000" cy="3060000"/>
          </a:xfrm>
          <a:prstGeom prst="ellipse">
            <a:avLst/>
          </a:prstGeom>
          <a:noFill/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Freeform 6"/>
          <p:cNvSpPr/>
          <p:nvPr/>
        </p:nvSpPr>
        <p:spPr>
          <a:xfrm>
            <a:off x="7200000" y="2880000"/>
            <a:ext cx="1080360" cy="1260360"/>
          </a:xfrm>
          <a:custGeom>
            <a:avLst/>
            <a:gdLst/>
            <a:ahLst/>
            <a:cxnLst/>
            <a:rect l="0" t="0" r="r" b="b"/>
            <a:pathLst>
              <a:path w="3001" h="3501">
                <a:moveTo>
                  <a:pt x="3000" y="350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ED1C24"/>
            </a:solidFill>
            <a:round/>
            <a:tailEnd type="triangle" w="med" len="med"/>
          </a:ln>
        </p:spPr>
      </p:sp>
      <p:sp>
        <p:nvSpPr>
          <p:cNvPr id="7" name="CustomShape 7"/>
          <p:cNvSpPr/>
          <p:nvPr/>
        </p:nvSpPr>
        <p:spPr>
          <a:xfrm>
            <a:off x="5770080" y="3969720"/>
            <a:ext cx="2340000" cy="3060000"/>
          </a:xfrm>
          <a:prstGeom prst="ellipse">
            <a:avLst/>
          </a:prstGeom>
          <a:noFill/>
          <a:ln w="3816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Freeform 8"/>
          <p:cNvSpPr/>
          <p:nvPr/>
        </p:nvSpPr>
        <p:spPr>
          <a:xfrm>
            <a:off x="5906640" y="2867640"/>
            <a:ext cx="540360" cy="1260360"/>
          </a:xfrm>
          <a:custGeom>
            <a:avLst/>
            <a:gdLst/>
            <a:ahLst/>
            <a:cxnLst/>
            <a:rect l="0" t="0" r="r" b="b"/>
            <a:pathLst>
              <a:path w="1501" h="3501">
                <a:moveTo>
                  <a:pt x="1500" y="350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F58220"/>
            </a:solidFill>
            <a:round/>
            <a:tailEnd type="triangle" w="med" len="med"/>
          </a:ln>
        </p:spPr>
      </p:sp>
      <p:sp>
        <p:nvSpPr>
          <p:cNvPr id="9" name="CustomShape 9"/>
          <p:cNvSpPr/>
          <p:nvPr/>
        </p:nvSpPr>
        <p:spPr>
          <a:xfrm>
            <a:off x="3600000" y="3969720"/>
            <a:ext cx="2340000" cy="3060000"/>
          </a:xfrm>
          <a:prstGeom prst="ellipse">
            <a:avLst/>
          </a:prstGeom>
          <a:noFill/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Freeform 10"/>
          <p:cNvSpPr/>
          <p:nvPr/>
        </p:nvSpPr>
        <p:spPr>
          <a:xfrm>
            <a:off x="3520440" y="3185160"/>
            <a:ext cx="502920" cy="1127760"/>
          </a:xfrm>
          <a:custGeom>
            <a:avLst/>
            <a:gdLst/>
            <a:ahLst/>
            <a:cxnLst/>
            <a:rect l="0" t="0" r="r" b="b"/>
            <a:pathLst>
              <a:path w="501" h="3501">
                <a:moveTo>
                  <a:pt x="500" y="3500"/>
                </a:moveTo>
                <a:lnTo>
                  <a:pt x="0" y="0"/>
                </a:lnTo>
              </a:path>
            </a:pathLst>
          </a:custGeom>
          <a:noFill/>
          <a:ln w="38160">
            <a:solidFill>
              <a:srgbClr val="ED1C24"/>
            </a:solidFill>
            <a:round/>
            <a:tailEnd type="triangle" w="med" len="med"/>
          </a:ln>
        </p:spPr>
      </p:sp>
      <p:sp>
        <p:nvSpPr>
          <p:cNvPr id="11" name="ZoneTexte 10"/>
          <p:cNvSpPr txBox="1"/>
          <p:nvPr/>
        </p:nvSpPr>
        <p:spPr>
          <a:xfrm>
            <a:off x="679858" y="515075"/>
            <a:ext cx="6054317" cy="509007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sz="2600" dirty="0" smtClean="0"/>
              <a:t>Barème de l’évaluation  : </a:t>
            </a:r>
            <a:r>
              <a:rPr lang="fr-FR" sz="2600" b="1" dirty="0" smtClean="0"/>
              <a:t>FIN</a:t>
            </a:r>
            <a:r>
              <a:rPr lang="fr-FR" sz="2600" dirty="0" smtClean="0"/>
              <a:t> de cycle 4 </a:t>
            </a:r>
            <a:endParaRPr lang="fr-FR" sz="2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878318" y="6731876"/>
            <a:ext cx="209576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2eme fiche</a:t>
            </a:r>
          </a:p>
          <a:p>
            <a:r>
              <a:rPr lang="fr-FR" dirty="0" smtClean="0"/>
              <a:t>Coup de pouce </a:t>
            </a:r>
            <a:r>
              <a:rPr lang="fr-FR" dirty="0" smtClean="0">
                <a:latin typeface="Wingdings" pitchFamily="2" charset="2"/>
              </a:rPr>
              <a:t>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127530" y="6758152"/>
            <a:ext cx="205635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1ere fiche</a:t>
            </a:r>
          </a:p>
          <a:p>
            <a:r>
              <a:rPr lang="fr-FR" dirty="0" smtClean="0"/>
              <a:t>Coup de pouce </a:t>
            </a:r>
            <a:r>
              <a:rPr lang="fr-FR" dirty="0" smtClean="0">
                <a:latin typeface="Wingdings" pitchFamily="2" charset="2"/>
              </a:rPr>
              <a:t>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1301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75080" y="1291771"/>
            <a:ext cx="79705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Compétences,</a:t>
            </a:r>
          </a:p>
          <a:p>
            <a:r>
              <a:rPr lang="fr-FR" sz="6600" dirty="0"/>
              <a:t>b</a:t>
            </a:r>
            <a:r>
              <a:rPr lang="fr-FR" sz="6600" dirty="0" smtClean="0"/>
              <a:t>ilan trimestriel et validation du S4C</a:t>
            </a:r>
          </a:p>
        </p:txBody>
      </p:sp>
    </p:spTree>
    <p:extLst>
      <p:ext uri="{BB962C8B-B14F-4D97-AF65-F5344CB8AC3E}">
        <p14:creationId xmlns:p14="http://schemas.microsoft.com/office/powerpoint/2010/main" val="35759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88" y="0"/>
            <a:ext cx="10080625" cy="713017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04932" y="411701"/>
            <a:ext cx="9070762" cy="730747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dirty="0" smtClean="0"/>
              <a:t>Bilan trimestriel : </a:t>
            </a:r>
            <a:r>
              <a:rPr lang="fr-FR" sz="3500" b="1" dirty="0" smtClean="0"/>
              <a:t>évaluation</a:t>
            </a:r>
            <a:r>
              <a:rPr lang="fr-FR" sz="3500" dirty="0" smtClean="0"/>
              <a:t> </a:t>
            </a:r>
            <a:endParaRPr lang="fr-FR" sz="35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53331" y="1417344"/>
            <a:ext cx="4848942" cy="501898"/>
          </a:xfrm>
          <a:prstGeom prst="rect">
            <a:avLst/>
          </a:prstGeom>
          <a:solidFill>
            <a:schemeClr val="accent4"/>
          </a:solidFill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fr-FR" sz="2600" dirty="0" smtClean="0"/>
              <a:t>Pour le trimestre concerné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53331" y="2087390"/>
            <a:ext cx="4848942" cy="4682864"/>
          </a:xfrm>
          <a:prstGeom prst="rect">
            <a:avLst/>
          </a:prstGeom>
          <a:solidFill>
            <a:schemeClr val="accent4"/>
          </a:solidFill>
        </p:spPr>
        <p:txBody>
          <a:bodyPr wrap="square" lIns="100803" tIns="50402" rIns="100803" bIns="50402" rtlCol="0">
            <a:spAutoFit/>
          </a:bodyPr>
          <a:lstStyle/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Compétence disciplinaire 1</a:t>
            </a:r>
          </a:p>
          <a:p>
            <a:pPr lvl="1"/>
            <a:endParaRPr lang="fr-FR" dirty="0" smtClean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Compétence disciplinaire 2</a:t>
            </a:r>
          </a:p>
          <a:p>
            <a:pPr lvl="1"/>
            <a:endParaRPr lang="fr-FR" dirty="0" smtClean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Compétence disciplinaire n</a:t>
            </a:r>
          </a:p>
          <a:p>
            <a:pPr lvl="1"/>
            <a:endParaRPr lang="fr-FR" dirty="0" smtClean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</a:p>
          <a:p>
            <a:endParaRPr lang="fr-FR" dirty="0" smtClean="0"/>
          </a:p>
          <a:p>
            <a:r>
              <a:rPr lang="fr-FR" dirty="0" smtClean="0"/>
              <a:t>Mais peut-être aussi :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Compétences transversales 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Contrôles de connaissances 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Autres évaluations 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endParaRPr lang="fr-FR" dirty="0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1156"/>
              </p:ext>
            </p:extLst>
          </p:nvPr>
        </p:nvGraphicFramePr>
        <p:xfrm>
          <a:off x="3896556" y="2201244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30709"/>
              </p:ext>
            </p:extLst>
          </p:nvPr>
        </p:nvGraphicFramePr>
        <p:xfrm>
          <a:off x="3896556" y="2810807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867746"/>
              </p:ext>
            </p:extLst>
          </p:nvPr>
        </p:nvGraphicFramePr>
        <p:xfrm>
          <a:off x="3896556" y="4047988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/>
          </p:nvPr>
        </p:nvGraphicFramePr>
        <p:xfrm>
          <a:off x="3896556" y="5847800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/>
          </p:nvPr>
        </p:nvGraphicFramePr>
        <p:xfrm>
          <a:off x="3896556" y="5520409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052321"/>
              </p:ext>
            </p:extLst>
          </p:nvPr>
        </p:nvGraphicFramePr>
        <p:xfrm>
          <a:off x="3896556" y="6175191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sp>
        <p:nvSpPr>
          <p:cNvPr id="24" name="Rectangle à coins arrondis 23"/>
          <p:cNvSpPr/>
          <p:nvPr/>
        </p:nvSpPr>
        <p:spPr>
          <a:xfrm>
            <a:off x="5570873" y="1469835"/>
            <a:ext cx="4257738" cy="1819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marL="378013" indent="-378013">
              <a:buFont typeface="Arial" panose="020B0604020202020204" pitchFamily="34" charset="0"/>
              <a:buChar char="•"/>
            </a:pPr>
            <a:r>
              <a:rPr lang="fr-FR" sz="2200" dirty="0" smtClean="0"/>
              <a:t>quelles </a:t>
            </a:r>
            <a:r>
              <a:rPr lang="fr-FR" sz="2200" dirty="0"/>
              <a:t>informations donner aux </a:t>
            </a:r>
            <a:r>
              <a:rPr lang="fr-FR" sz="2200" dirty="0" smtClean="0"/>
              <a:t>familles ?</a:t>
            </a:r>
          </a:p>
          <a:p>
            <a:pPr marL="378013" indent="-378013">
              <a:buFont typeface="Arial" panose="020B0604020202020204" pitchFamily="34" charset="0"/>
              <a:buChar char="•"/>
            </a:pPr>
            <a:r>
              <a:rPr lang="fr-FR" sz="2200" dirty="0" smtClean="0"/>
              <a:t>avec </a:t>
            </a:r>
            <a:r>
              <a:rPr lang="fr-FR" sz="2200" dirty="0"/>
              <a:t>quel niveau de </a:t>
            </a:r>
            <a:r>
              <a:rPr lang="fr-FR" sz="2200" dirty="0" smtClean="0"/>
              <a:t>détail ?</a:t>
            </a:r>
          </a:p>
          <a:p>
            <a:pPr marL="378013" indent="-378013">
              <a:buFont typeface="Arial" panose="020B0604020202020204" pitchFamily="34" charset="0"/>
              <a:buChar char="•"/>
            </a:pPr>
            <a:r>
              <a:rPr lang="fr-FR" sz="2200" dirty="0" smtClean="0"/>
              <a:t>sous </a:t>
            </a:r>
            <a:r>
              <a:rPr lang="fr-FR" sz="2200" dirty="0"/>
              <a:t>quelle forme ?  </a:t>
            </a:r>
            <a:r>
              <a:rPr lang="fr-FR" sz="2200" dirty="0" smtClean="0"/>
              <a:t>  </a:t>
            </a:r>
            <a:endParaRPr lang="fr-FR" sz="2200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5557703" y="3565091"/>
            <a:ext cx="4257737" cy="338617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Tous les résultats ?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Une synthèse sur la base des compétences disciplinaires ?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Une synthèse sur la base des compétences du socle ? 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Positionnement ou notes ?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Bulletin ou livret de compétences ?  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Support papier ou dématérialisé ?</a:t>
            </a:r>
            <a:endParaRPr lang="fr-FR" sz="2200" dirty="0">
              <a:solidFill>
                <a:schemeClr val="tx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 rot="21112834">
            <a:off x="5784486" y="359472"/>
            <a:ext cx="3930888" cy="10386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2600" dirty="0" smtClean="0"/>
              <a:t>Ces choix appartiennent à chaque établissement.</a:t>
            </a:r>
            <a:endParaRPr lang="fr-FR" sz="2600" dirty="0"/>
          </a:p>
        </p:txBody>
      </p:sp>
      <p:sp>
        <p:nvSpPr>
          <p:cNvPr id="31" name="Ellipse 30"/>
          <p:cNvSpPr/>
          <p:nvPr/>
        </p:nvSpPr>
        <p:spPr>
          <a:xfrm>
            <a:off x="4493675" y="2391702"/>
            <a:ext cx="900547" cy="348530"/>
          </a:xfrm>
          <a:prstGeom prst="ellipse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13/20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506261" y="2981913"/>
            <a:ext cx="900547" cy="348530"/>
          </a:xfrm>
          <a:prstGeom prst="ellipse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17/20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475599" y="4198847"/>
            <a:ext cx="900547" cy="348530"/>
          </a:xfrm>
          <a:prstGeom prst="ellipse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13/20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501938" y="5485276"/>
            <a:ext cx="900547" cy="348530"/>
          </a:xfrm>
          <a:prstGeom prst="ellipse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8/20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4501726" y="5900796"/>
            <a:ext cx="900547" cy="348530"/>
          </a:xfrm>
          <a:prstGeom prst="ellipse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11/20</a:t>
            </a:r>
            <a:endParaRPr lang="fr-FR" sz="1300" dirty="0">
              <a:solidFill>
                <a:schemeClr val="tx1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4501726" y="6302731"/>
            <a:ext cx="900547" cy="348530"/>
          </a:xfrm>
          <a:prstGeom prst="ellipse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300" dirty="0" smtClean="0">
                <a:solidFill>
                  <a:schemeClr val="tx1"/>
                </a:solidFill>
              </a:rPr>
              <a:t>20/20</a:t>
            </a:r>
            <a:endParaRPr lang="fr-FR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6" grpId="0" animBg="1"/>
      <p:bldP spid="24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3"/>
            <a:ext cx="10080625" cy="713017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04932" y="355864"/>
            <a:ext cx="9070762" cy="730747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dirty="0" smtClean="0"/>
              <a:t>Fin de cycle : </a:t>
            </a:r>
            <a:r>
              <a:rPr lang="fr-FR" sz="3500" b="1" dirty="0" smtClean="0"/>
              <a:t>validation</a:t>
            </a:r>
            <a:endParaRPr lang="fr-FR" sz="35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44712" y="1870685"/>
            <a:ext cx="3810014" cy="4377460"/>
          </a:xfrm>
          <a:prstGeom prst="rect">
            <a:avLst/>
          </a:prstGeom>
          <a:solidFill>
            <a:schemeClr val="accent4"/>
          </a:solidFill>
        </p:spPr>
        <p:txBody>
          <a:bodyPr wrap="square" lIns="100803" tIns="50402" rIns="100803" bIns="50402" rtlCol="0">
            <a:spAutoFit/>
          </a:bodyPr>
          <a:lstStyle/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Compétence disciplinaire 1</a:t>
            </a:r>
          </a:p>
          <a:p>
            <a:pPr lvl="1"/>
            <a:r>
              <a:rPr lang="fr-FR" dirty="0" smtClean="0"/>
              <a:t>Evaluation 1</a:t>
            </a:r>
          </a:p>
          <a:p>
            <a:pPr lvl="1"/>
            <a:r>
              <a:rPr lang="fr-FR" dirty="0" smtClean="0"/>
              <a:t>Evaluation 2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Evaluation n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Compétence disciplinaire 2</a:t>
            </a:r>
            <a:endParaRPr lang="fr-FR" dirty="0"/>
          </a:p>
          <a:p>
            <a:pPr lvl="1"/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Evaluation n-1</a:t>
            </a:r>
          </a:p>
          <a:p>
            <a:pPr lvl="1"/>
            <a:r>
              <a:rPr lang="fr-FR" dirty="0" smtClean="0"/>
              <a:t>Evaluation n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Compétence disciplinaire n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r>
              <a:rPr lang="fr-FR" dirty="0" smtClean="0"/>
              <a:t>Evaluation n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15427"/>
              </p:ext>
            </p:extLst>
          </p:nvPr>
        </p:nvGraphicFramePr>
        <p:xfrm>
          <a:off x="2558040" y="2270929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9807"/>
              </p:ext>
            </p:extLst>
          </p:nvPr>
        </p:nvGraphicFramePr>
        <p:xfrm>
          <a:off x="2558040" y="2586332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31788"/>
              </p:ext>
            </p:extLst>
          </p:nvPr>
        </p:nvGraphicFramePr>
        <p:xfrm>
          <a:off x="2558040" y="4097352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4744151" y="1908622"/>
            <a:ext cx="3278082" cy="4377460"/>
          </a:xfrm>
          <a:prstGeom prst="rect">
            <a:avLst/>
          </a:prstGeom>
          <a:solidFill>
            <a:schemeClr val="accent4"/>
          </a:solidFill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b="1" dirty="0" smtClean="0"/>
              <a:t>Contribution à la validation des domaines du socle :</a:t>
            </a:r>
          </a:p>
          <a:p>
            <a:endParaRPr lang="fr-FR" dirty="0" smtClean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D1.1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endParaRPr lang="fr-FR" dirty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D1.2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D1.3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…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endParaRPr lang="fr-FR" dirty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D4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endParaRPr lang="fr-FR" dirty="0"/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dirty="0" smtClean="0"/>
              <a:t>D5</a:t>
            </a:r>
            <a:endParaRPr lang="fr-FR" dirty="0"/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70649"/>
              </p:ext>
            </p:extLst>
          </p:nvPr>
        </p:nvGraphicFramePr>
        <p:xfrm>
          <a:off x="2558040" y="3191066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380221"/>
              </p:ext>
            </p:extLst>
          </p:nvPr>
        </p:nvGraphicFramePr>
        <p:xfrm>
          <a:off x="2558040" y="4387119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29880"/>
              </p:ext>
            </p:extLst>
          </p:nvPr>
        </p:nvGraphicFramePr>
        <p:xfrm>
          <a:off x="2558040" y="5570190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726698"/>
              </p:ext>
            </p:extLst>
          </p:nvPr>
        </p:nvGraphicFramePr>
        <p:xfrm>
          <a:off x="6128377" y="3423295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12866"/>
              </p:ext>
            </p:extLst>
          </p:nvPr>
        </p:nvGraphicFramePr>
        <p:xfrm>
          <a:off x="6128377" y="2829982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3573"/>
              </p:ext>
            </p:extLst>
          </p:nvPr>
        </p:nvGraphicFramePr>
        <p:xfrm>
          <a:off x="6128377" y="5212777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804572"/>
              </p:ext>
            </p:extLst>
          </p:nvPr>
        </p:nvGraphicFramePr>
        <p:xfrm>
          <a:off x="6128377" y="4064590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pSp>
        <p:nvGrpSpPr>
          <p:cNvPr id="45" name="Groupe 44"/>
          <p:cNvGrpSpPr/>
          <p:nvPr/>
        </p:nvGrpSpPr>
        <p:grpSpPr>
          <a:xfrm>
            <a:off x="3630108" y="3306583"/>
            <a:ext cx="1450295" cy="2381229"/>
            <a:chOff x="3371096" y="2877633"/>
            <a:chExt cx="2688981" cy="2159754"/>
          </a:xfrm>
        </p:grpSpPr>
        <p:cxnSp>
          <p:nvCxnSpPr>
            <p:cNvPr id="18" name="Connecteur droit 17"/>
            <p:cNvCxnSpPr/>
            <p:nvPr/>
          </p:nvCxnSpPr>
          <p:spPr>
            <a:xfrm flipH="1">
              <a:off x="5173000" y="2877633"/>
              <a:ext cx="26760" cy="2159754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H="1">
              <a:off x="3371096" y="3974247"/>
              <a:ext cx="1773333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3399684" y="2877633"/>
              <a:ext cx="1744745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3371096" y="5037387"/>
              <a:ext cx="1801904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5199758" y="3679055"/>
              <a:ext cx="860319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915625"/>
              </p:ext>
            </p:extLst>
          </p:nvPr>
        </p:nvGraphicFramePr>
        <p:xfrm>
          <a:off x="6128377" y="5854072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sp>
        <p:nvSpPr>
          <p:cNvPr id="52" name="Rectangle à coins arrondis 51"/>
          <p:cNvSpPr/>
          <p:nvPr/>
        </p:nvSpPr>
        <p:spPr>
          <a:xfrm>
            <a:off x="7361202" y="2214650"/>
            <a:ext cx="2313914" cy="25113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En technologie, la correspondance est donnée dans le programme, dans la liste des compétences travaillées 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431969" y="6464468"/>
            <a:ext cx="9472832" cy="67188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Faut-il prendre en compte toutes les évaluations ou seulement les dernières ?</a:t>
            </a:r>
          </a:p>
          <a:p>
            <a:pPr marL="315011" indent="-315011">
              <a:buFont typeface="Arial" panose="020B0604020202020204" pitchFamily="34" charset="0"/>
              <a:buChar char="•"/>
            </a:pPr>
            <a:r>
              <a:rPr lang="fr-FR" sz="2200" dirty="0" smtClean="0">
                <a:solidFill>
                  <a:schemeClr val="tx1"/>
                </a:solidFill>
              </a:rPr>
              <a:t>Faut-il pondérer entre dernières évaluations et parcours de l’élève ?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31969" y="1244964"/>
            <a:ext cx="7590264" cy="509007"/>
          </a:xfrm>
          <a:prstGeom prst="rect">
            <a:avLst/>
          </a:prstGeom>
          <a:solidFill>
            <a:schemeClr val="accent4"/>
          </a:solidFill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fr-FR" sz="2600" dirty="0" smtClean="0"/>
              <a:t>Pour chaque discipline</a:t>
            </a:r>
          </a:p>
        </p:txBody>
      </p:sp>
      <p:sp>
        <p:nvSpPr>
          <p:cNvPr id="39" name="Rectangle à coins arrondis 38"/>
          <p:cNvSpPr/>
          <p:nvPr/>
        </p:nvSpPr>
        <p:spPr>
          <a:xfrm rot="21215028">
            <a:off x="5580900" y="475251"/>
            <a:ext cx="3930888" cy="13640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2600" dirty="0" smtClean="0"/>
              <a:t>Ces choix appartiennent à chaque établissement et à chaque discipline.</a:t>
            </a: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38209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52" grpId="0" animBg="1"/>
      <p:bldP spid="38" grpId="0" animBg="1"/>
      <p:bldP spid="40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50" y="35956"/>
            <a:ext cx="10080625" cy="713017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04932" y="355864"/>
            <a:ext cx="9070762" cy="730747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dirty="0" smtClean="0"/>
              <a:t>Fin de cycle : </a:t>
            </a:r>
            <a:r>
              <a:rPr lang="fr-FR" sz="3500" b="1" dirty="0" smtClean="0"/>
              <a:t>validation</a:t>
            </a:r>
            <a:endParaRPr lang="fr-FR" sz="35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517732" y="1463634"/>
            <a:ext cx="7722963" cy="509007"/>
          </a:xfrm>
          <a:prstGeom prst="rect">
            <a:avLst/>
          </a:prstGeom>
          <a:solidFill>
            <a:schemeClr val="bg2"/>
          </a:solidFill>
        </p:spPr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fr-FR" sz="2600" dirty="0" smtClean="0"/>
              <a:t>Contribution des disciplines à la validation du socles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7731" y="5033945"/>
            <a:ext cx="7365835" cy="2455536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06384"/>
              </p:ext>
            </p:extLst>
          </p:nvPr>
        </p:nvGraphicFramePr>
        <p:xfrm>
          <a:off x="517731" y="2054876"/>
          <a:ext cx="7722960" cy="285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60">
                  <a:extLst>
                    <a:ext uri="{9D8B030D-6E8A-4147-A177-3AD203B41FA5}">
                      <a16:colId xmlns:a16="http://schemas.microsoft.com/office/drawing/2014/main" val="713267067"/>
                    </a:ext>
                  </a:extLst>
                </a:gridCol>
                <a:gridCol w="1287160">
                  <a:extLst>
                    <a:ext uri="{9D8B030D-6E8A-4147-A177-3AD203B41FA5}">
                      <a16:colId xmlns:a16="http://schemas.microsoft.com/office/drawing/2014/main" val="1047135431"/>
                    </a:ext>
                  </a:extLst>
                </a:gridCol>
                <a:gridCol w="1287160">
                  <a:extLst>
                    <a:ext uri="{9D8B030D-6E8A-4147-A177-3AD203B41FA5}">
                      <a16:colId xmlns:a16="http://schemas.microsoft.com/office/drawing/2014/main" val="4021159064"/>
                    </a:ext>
                  </a:extLst>
                </a:gridCol>
                <a:gridCol w="1287160">
                  <a:extLst>
                    <a:ext uri="{9D8B030D-6E8A-4147-A177-3AD203B41FA5}">
                      <a16:colId xmlns:a16="http://schemas.microsoft.com/office/drawing/2014/main" val="3120909762"/>
                    </a:ext>
                  </a:extLst>
                </a:gridCol>
                <a:gridCol w="1287160">
                  <a:extLst>
                    <a:ext uri="{9D8B030D-6E8A-4147-A177-3AD203B41FA5}">
                      <a16:colId xmlns:a16="http://schemas.microsoft.com/office/drawing/2014/main" val="3844345783"/>
                    </a:ext>
                  </a:extLst>
                </a:gridCol>
                <a:gridCol w="1287160">
                  <a:extLst>
                    <a:ext uri="{9D8B030D-6E8A-4147-A177-3AD203B41FA5}">
                      <a16:colId xmlns:a16="http://schemas.microsoft.com/office/drawing/2014/main" val="108794671"/>
                    </a:ext>
                  </a:extLst>
                </a:gridCol>
              </a:tblGrid>
              <a:tr h="403267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Domaines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Français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Maths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Techno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3451018641"/>
                  </a:ext>
                </a:extLst>
              </a:tr>
              <a:tr h="40886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D1.1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3262217627"/>
                  </a:ext>
                </a:extLst>
              </a:tr>
              <a:tr h="40886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D1.2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2292383660"/>
                  </a:ext>
                </a:extLst>
              </a:tr>
              <a:tr h="40886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D1.3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3692157968"/>
                  </a:ext>
                </a:extLst>
              </a:tr>
              <a:tr h="40886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3612511423"/>
                  </a:ext>
                </a:extLst>
              </a:tr>
              <a:tr h="40886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D4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1336429570"/>
                  </a:ext>
                </a:extLst>
              </a:tr>
              <a:tr h="408868"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D5</a:t>
                      </a:r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4277508566"/>
                  </a:ext>
                </a:extLst>
              </a:tr>
            </a:tbl>
          </a:graphicData>
        </a:graphic>
      </p:graphicFrame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58143"/>
              </p:ext>
            </p:extLst>
          </p:nvPr>
        </p:nvGraphicFramePr>
        <p:xfrm>
          <a:off x="1880732" y="3326475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006174"/>
              </p:ext>
            </p:extLst>
          </p:nvPr>
        </p:nvGraphicFramePr>
        <p:xfrm>
          <a:off x="1880732" y="2949787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5380"/>
              </p:ext>
            </p:extLst>
          </p:nvPr>
        </p:nvGraphicFramePr>
        <p:xfrm>
          <a:off x="1880732" y="2538555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3" name="Tableau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33540"/>
              </p:ext>
            </p:extLst>
          </p:nvPr>
        </p:nvGraphicFramePr>
        <p:xfrm>
          <a:off x="1880732" y="3622960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51" name="Tableau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82673"/>
              </p:ext>
            </p:extLst>
          </p:nvPr>
        </p:nvGraphicFramePr>
        <p:xfrm>
          <a:off x="1880732" y="4512937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3542"/>
              </p:ext>
            </p:extLst>
          </p:nvPr>
        </p:nvGraphicFramePr>
        <p:xfrm>
          <a:off x="5877465" y="2922772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26119"/>
              </p:ext>
            </p:extLst>
          </p:nvPr>
        </p:nvGraphicFramePr>
        <p:xfrm>
          <a:off x="5877465" y="2460361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36667"/>
              </p:ext>
            </p:extLst>
          </p:nvPr>
        </p:nvGraphicFramePr>
        <p:xfrm>
          <a:off x="5877465" y="4133569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43850"/>
              </p:ext>
            </p:extLst>
          </p:nvPr>
        </p:nvGraphicFramePr>
        <p:xfrm>
          <a:off x="5877465" y="3307382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41" name="Tableau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47760"/>
              </p:ext>
            </p:extLst>
          </p:nvPr>
        </p:nvGraphicFramePr>
        <p:xfrm>
          <a:off x="5877465" y="4591021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705720"/>
              </p:ext>
            </p:extLst>
          </p:nvPr>
        </p:nvGraphicFramePr>
        <p:xfrm>
          <a:off x="1880732" y="4155107"/>
          <a:ext cx="1086468" cy="237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18">
                  <a:extLst>
                    <a:ext uri="{9D8B030D-6E8A-4147-A177-3AD203B41FA5}">
                      <a16:colId xmlns:a16="http://schemas.microsoft.com/office/drawing/2014/main" val="2845528342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3700355648"/>
                    </a:ext>
                  </a:extLst>
                </a:gridCol>
                <a:gridCol w="285618">
                  <a:extLst>
                    <a:ext uri="{9D8B030D-6E8A-4147-A177-3AD203B41FA5}">
                      <a16:colId xmlns:a16="http://schemas.microsoft.com/office/drawing/2014/main" val="1648651593"/>
                    </a:ext>
                  </a:extLst>
                </a:gridCol>
                <a:gridCol w="229614">
                  <a:extLst>
                    <a:ext uri="{9D8B030D-6E8A-4147-A177-3AD203B41FA5}">
                      <a16:colId xmlns:a16="http://schemas.microsoft.com/office/drawing/2014/main" val="2435003262"/>
                    </a:ext>
                  </a:extLst>
                </a:gridCol>
              </a:tblGrid>
              <a:tr h="235239"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/>
                    </a:p>
                  </a:txBody>
                  <a:tcPr marL="100806" marR="100806" marT="50408" marB="504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20689"/>
                  </a:ext>
                </a:extLst>
              </a:tr>
            </a:tbl>
          </a:graphicData>
        </a:graphic>
      </p:graphicFrame>
      <p:grpSp>
        <p:nvGrpSpPr>
          <p:cNvPr id="45" name="Groupe 44"/>
          <p:cNvGrpSpPr/>
          <p:nvPr/>
        </p:nvGrpSpPr>
        <p:grpSpPr>
          <a:xfrm>
            <a:off x="7742575" y="2657128"/>
            <a:ext cx="1100071" cy="2858993"/>
            <a:chOff x="589404" y="2877633"/>
            <a:chExt cx="6008002" cy="2593082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6537558" y="2911098"/>
              <a:ext cx="59848" cy="2549884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 flipV="1">
              <a:off x="3399683" y="2877633"/>
              <a:ext cx="3197723" cy="361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H="1" flipV="1">
              <a:off x="589404" y="5451249"/>
              <a:ext cx="5948142" cy="19466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à coins arrondis 23"/>
          <p:cNvSpPr/>
          <p:nvPr/>
        </p:nvSpPr>
        <p:spPr>
          <a:xfrm>
            <a:off x="5613706" y="3930434"/>
            <a:ext cx="4257737" cy="332556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r>
              <a:rPr lang="fr-FR" sz="2200" dirty="0">
                <a:solidFill>
                  <a:schemeClr val="bg1"/>
                </a:solidFill>
              </a:rPr>
              <a:t>Quelles disciplines contribuent à quels domaines ?</a:t>
            </a:r>
          </a:p>
          <a:p>
            <a:r>
              <a:rPr lang="fr-FR" sz="2200" dirty="0">
                <a:solidFill>
                  <a:schemeClr val="bg1"/>
                </a:solidFill>
              </a:rPr>
              <a:t>Faut-il pondérer la participation des disciplines selon les domaines ? </a:t>
            </a:r>
          </a:p>
          <a:p>
            <a:r>
              <a:rPr lang="fr-FR" sz="2200" dirty="0">
                <a:solidFill>
                  <a:schemeClr val="bg1"/>
                </a:solidFill>
              </a:rPr>
              <a:t>Faut-il moyenner les différents </a:t>
            </a:r>
            <a:r>
              <a:rPr lang="fr-FR" sz="2200" dirty="0" smtClean="0">
                <a:solidFill>
                  <a:schemeClr val="bg1"/>
                </a:solidFill>
              </a:rPr>
              <a:t>positionnements </a:t>
            </a:r>
            <a:r>
              <a:rPr lang="fr-FR" sz="2200" dirty="0">
                <a:solidFill>
                  <a:schemeClr val="bg1"/>
                </a:solidFill>
              </a:rPr>
              <a:t>ou ne retenir que les meilleurs ?</a:t>
            </a:r>
          </a:p>
        </p:txBody>
      </p:sp>
      <p:sp>
        <p:nvSpPr>
          <p:cNvPr id="25" name="Rectangle à coins arrondis 24"/>
          <p:cNvSpPr/>
          <p:nvPr/>
        </p:nvSpPr>
        <p:spPr>
          <a:xfrm rot="21165899">
            <a:off x="5376825" y="268617"/>
            <a:ext cx="3930888" cy="10386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2600" dirty="0" smtClean="0"/>
              <a:t>Ces choix appartiennent à chaque établissement.</a:t>
            </a:r>
            <a:endParaRPr lang="fr-FR" sz="2600" dirty="0"/>
          </a:p>
        </p:txBody>
      </p:sp>
      <p:sp>
        <p:nvSpPr>
          <p:cNvPr id="3" name="ZoneTexte 2"/>
          <p:cNvSpPr txBox="1"/>
          <p:nvPr/>
        </p:nvSpPr>
        <p:spPr>
          <a:xfrm>
            <a:off x="8940692" y="2402947"/>
            <a:ext cx="833555" cy="1733004"/>
          </a:xfrm>
          <a:prstGeom prst="rect">
            <a:avLst/>
          </a:prstGeom>
          <a:noFill/>
        </p:spPr>
        <p:txBody>
          <a:bodyPr wrap="none" lIns="100803" tIns="50402" rIns="100803" bIns="50402" rtlCol="0">
            <a:spAutoFit/>
          </a:bodyPr>
          <a:lstStyle/>
          <a:p>
            <a:r>
              <a:rPr lang="fr-FR" sz="10600" dirty="0" smtClean="0"/>
              <a:t>?</a:t>
            </a:r>
            <a:endParaRPr lang="fr-FR" sz="10600" dirty="0"/>
          </a:p>
        </p:txBody>
      </p:sp>
    </p:spTree>
    <p:extLst>
      <p:ext uri="{BB962C8B-B14F-4D97-AF65-F5344CB8AC3E}">
        <p14:creationId xmlns:p14="http://schemas.microsoft.com/office/powerpoint/2010/main" val="35291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1301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275080" y="1291771"/>
            <a:ext cx="7970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/>
              <a:t>Exemple de mise en pratique… </a:t>
            </a:r>
          </a:p>
        </p:txBody>
      </p:sp>
    </p:spTree>
    <p:extLst>
      <p:ext uri="{BB962C8B-B14F-4D97-AF65-F5344CB8AC3E}">
        <p14:creationId xmlns:p14="http://schemas.microsoft.com/office/powerpoint/2010/main" val="10932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/>
          <p:nvPr/>
        </p:nvPicPr>
        <p:blipFill>
          <a:blip r:embed="rId2" cstate="print"/>
          <a:stretch/>
        </p:blipFill>
        <p:spPr>
          <a:xfrm>
            <a:off x="0" y="159120"/>
            <a:ext cx="10079640" cy="7128720"/>
          </a:xfrm>
          <a:prstGeom prst="rect">
            <a:avLst/>
          </a:prstGeom>
          <a:ln>
            <a:noFill/>
          </a:ln>
        </p:spPr>
      </p:pic>
      <p:pic>
        <p:nvPicPr>
          <p:cNvPr id="3" name="Image 3"/>
          <p:cNvPicPr/>
          <p:nvPr/>
        </p:nvPicPr>
        <p:blipFill>
          <a:blip r:embed="rId3" cstate="print"/>
          <a:stretch/>
        </p:blipFill>
        <p:spPr>
          <a:xfrm>
            <a:off x="0" y="1863360"/>
            <a:ext cx="10079640" cy="5333400"/>
          </a:xfrm>
          <a:prstGeom prst="rect">
            <a:avLst/>
          </a:prstGeom>
          <a:ln>
            <a:noFill/>
          </a:ln>
        </p:spPr>
      </p:pic>
      <p:sp>
        <p:nvSpPr>
          <p:cNvPr id="4" name="TextShape 1"/>
          <p:cNvSpPr txBox="1"/>
          <p:nvPr/>
        </p:nvSpPr>
        <p:spPr>
          <a:xfrm>
            <a:off x="692640" y="1863360"/>
            <a:ext cx="8693640" cy="536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433440" y="606240"/>
            <a:ext cx="8693640" cy="718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 Light"/>
              </a:rPr>
              <a:t>Ancien bulletin de fin de trimestre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tretch/>
        </p:blipFill>
        <p:spPr>
          <a:xfrm>
            <a:off x="540000" y="1568880"/>
            <a:ext cx="8460000" cy="5091120"/>
          </a:xfrm>
          <a:prstGeom prst="rect">
            <a:avLst/>
          </a:prstGeom>
          <a:ln>
            <a:noFill/>
          </a:ln>
        </p:spPr>
      </p:pic>
      <p:sp>
        <p:nvSpPr>
          <p:cNvPr id="7" name="CustomShape 3"/>
          <p:cNvSpPr/>
          <p:nvPr/>
        </p:nvSpPr>
        <p:spPr>
          <a:xfrm>
            <a:off x="5400000" y="3780000"/>
            <a:ext cx="3780000" cy="1080000"/>
          </a:xfrm>
          <a:prstGeom prst="wedgeRoundRectCallout">
            <a:avLst>
              <a:gd name="adj1" fmla="val -82185"/>
              <a:gd name="adj2" fmla="val -80819"/>
              <a:gd name="adj3" fmla="val 16667"/>
            </a:avLst>
          </a:prstGeom>
          <a:solidFill>
            <a:srgbClr val="FFFF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fr-FR" sz="2400" b="0" strike="noStrike" spc="-1">
                <a:latin typeface="Arial"/>
              </a:rPr>
              <a:t>Les notes peuvent encore</a:t>
            </a:r>
          </a:p>
          <a:p>
            <a:pPr algn="ctr"/>
            <a:r>
              <a:rPr lang="fr-FR" sz="2400" b="0" strike="noStrike" spc="-1">
                <a:latin typeface="Arial"/>
              </a:rPr>
              <a:t>être utilisées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012"/>
            <a:ext cx="10080625" cy="7130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4062"/>
            <a:ext cx="10080625" cy="5481658"/>
          </a:xfrm>
          <a:prstGeom prst="rect">
            <a:avLst/>
          </a:prstGeom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390625" y="544943"/>
            <a:ext cx="8694539" cy="823286"/>
          </a:xfrm>
        </p:spPr>
        <p:txBody>
          <a:bodyPr/>
          <a:lstStyle/>
          <a:p>
            <a:r>
              <a:rPr lang="fr-FR" dirty="0" smtClean="0"/>
              <a:t>Compétences :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93044" y="1604818"/>
            <a:ext cx="8694539" cy="536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S4C : </a:t>
            </a:r>
            <a:r>
              <a:rPr lang="fr-FR" dirty="0">
                <a:solidFill>
                  <a:srgbClr val="0070C0"/>
                </a:solidFill>
              </a:rPr>
              <a:t>« </a:t>
            </a:r>
            <a:r>
              <a:rPr lang="fr-FR" dirty="0" smtClean="0">
                <a:solidFill>
                  <a:srgbClr val="0070C0"/>
                </a:solidFill>
              </a:rPr>
              <a:t>Une </a:t>
            </a:r>
            <a:r>
              <a:rPr lang="fr-FR" dirty="0">
                <a:solidFill>
                  <a:srgbClr val="0070C0"/>
                </a:solidFill>
              </a:rPr>
              <a:t>compétence est l'aptitude à mobiliser ses ressources (connaissances, capacités, attitudes) </a:t>
            </a:r>
            <a:r>
              <a:rPr lang="fr-FR" dirty="0">
                <a:solidFill>
                  <a:srgbClr val="00B050"/>
                </a:solidFill>
              </a:rPr>
              <a:t>pour accomplir une tâche ou faire face à une situation complexes ou </a:t>
            </a:r>
            <a:r>
              <a:rPr lang="fr-FR" dirty="0" smtClean="0">
                <a:solidFill>
                  <a:srgbClr val="00B050"/>
                </a:solidFill>
              </a:rPr>
              <a:t>inédites. »</a:t>
            </a:r>
            <a:endParaRPr lang="fr-FR" dirty="0">
              <a:solidFill>
                <a:srgbClr val="00B05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le </a:t>
            </a:r>
            <a:r>
              <a:rPr lang="fr-FR" dirty="0"/>
              <a:t>développement de compétences et leur évaluation </a:t>
            </a:r>
            <a:r>
              <a:rPr lang="fr-FR" dirty="0" smtClean="0"/>
              <a:t>sont nécessairement problématisées : </a:t>
            </a:r>
            <a:r>
              <a:rPr lang="fr-FR" dirty="0" smtClean="0">
                <a:solidFill>
                  <a:srgbClr val="00B050"/>
                </a:solidFill>
              </a:rPr>
              <a:t>tâches </a:t>
            </a:r>
            <a:r>
              <a:rPr lang="fr-FR" dirty="0">
                <a:solidFill>
                  <a:srgbClr val="00B050"/>
                </a:solidFill>
              </a:rPr>
              <a:t>ou </a:t>
            </a:r>
            <a:r>
              <a:rPr lang="fr-FR" dirty="0" smtClean="0">
                <a:solidFill>
                  <a:srgbClr val="00B050"/>
                </a:solidFill>
              </a:rPr>
              <a:t>situation complexes ou inédites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smtClean="0"/>
              <a:t>; 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il </a:t>
            </a:r>
            <a:r>
              <a:rPr lang="fr-FR" dirty="0"/>
              <a:t>n’est pas possible </a:t>
            </a:r>
            <a:r>
              <a:rPr lang="fr-FR" dirty="0" smtClean="0"/>
              <a:t>de développer et d’évaluer des compétences </a:t>
            </a:r>
            <a:r>
              <a:rPr lang="fr-FR" dirty="0"/>
              <a:t>sur la seule base </a:t>
            </a:r>
            <a:r>
              <a:rPr lang="fr-FR" dirty="0" smtClean="0"/>
              <a:t>de transmission et d’évaluation connaissances.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93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8"/>
          <p:cNvPicPr/>
          <p:nvPr/>
        </p:nvPicPr>
        <p:blipFill>
          <a:blip r:embed="rId2" cstate="print"/>
          <a:stretch/>
        </p:blipFill>
        <p:spPr>
          <a:xfrm>
            <a:off x="0" y="159120"/>
            <a:ext cx="10079640" cy="7128720"/>
          </a:xfrm>
          <a:prstGeom prst="rect">
            <a:avLst/>
          </a:prstGeom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1258888"/>
            <a:ext cx="93614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2935" y="2447925"/>
            <a:ext cx="38179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2316" y="4638597"/>
            <a:ext cx="10255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Shape 2"/>
          <p:cNvSpPr txBox="1"/>
          <p:nvPr/>
        </p:nvSpPr>
        <p:spPr>
          <a:xfrm>
            <a:off x="463920" y="594360"/>
            <a:ext cx="8693640" cy="718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200" spc="-1" dirty="0" smtClean="0">
                <a:solidFill>
                  <a:srgbClr val="000000"/>
                </a:solidFill>
                <a:latin typeface="Calibri Light"/>
              </a:rPr>
              <a:t>Nouveau</a:t>
            </a:r>
            <a:r>
              <a:rPr lang="fr-FR" sz="3200" b="0" strike="noStrike" spc="-1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fr-FR" sz="3200" b="0" strike="noStrike" spc="-1" dirty="0">
                <a:solidFill>
                  <a:srgbClr val="000000"/>
                </a:solidFill>
                <a:latin typeface="Calibri Light"/>
              </a:rPr>
              <a:t>bulletin de fin de trimestre</a:t>
            </a: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/>
          <p:nvPr/>
        </p:nvPicPr>
        <p:blipFill>
          <a:blip r:embed="rId2" cstate="print"/>
          <a:stretch/>
        </p:blipFill>
        <p:spPr>
          <a:xfrm>
            <a:off x="0" y="159120"/>
            <a:ext cx="10079640" cy="7128720"/>
          </a:xfrm>
          <a:prstGeom prst="rect">
            <a:avLst/>
          </a:prstGeom>
          <a:ln>
            <a:noFill/>
          </a:ln>
        </p:spPr>
      </p:pic>
      <p:sp>
        <p:nvSpPr>
          <p:cNvPr id="3" name="TextShape 2"/>
          <p:cNvSpPr txBox="1"/>
          <p:nvPr/>
        </p:nvSpPr>
        <p:spPr>
          <a:xfrm>
            <a:off x="463920" y="594360"/>
            <a:ext cx="8693640" cy="718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200" spc="-1" dirty="0" smtClean="0">
                <a:solidFill>
                  <a:srgbClr val="000000"/>
                </a:solidFill>
                <a:latin typeface="Calibri Light"/>
              </a:rPr>
              <a:t>Validation </a:t>
            </a:r>
            <a:r>
              <a:rPr lang="fr-FR" sz="3200" b="0" strike="noStrike" spc="-1" dirty="0" smtClean="0">
                <a:solidFill>
                  <a:srgbClr val="000000"/>
                </a:solidFill>
                <a:latin typeface="Calibri Light"/>
              </a:rPr>
              <a:t>de fin de cycle 4 en 3e</a:t>
            </a:r>
            <a:endParaRPr lang="fr-FR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2214563"/>
            <a:ext cx="92249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95" y="4451985"/>
            <a:ext cx="5799138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9998" y="5147310"/>
            <a:ext cx="3794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7118" y="5148263"/>
            <a:ext cx="379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998" y="5166043"/>
            <a:ext cx="379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8183" y="1479868"/>
            <a:ext cx="5397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6790" y="1993900"/>
            <a:ext cx="22891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71753" y="5408613"/>
            <a:ext cx="3984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76553" y="5210493"/>
            <a:ext cx="3984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17673" y="5103813"/>
            <a:ext cx="3984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/>
          <p:nvPr/>
        </p:nvPicPr>
        <p:blipFill>
          <a:blip r:embed="rId2" cstate="print"/>
          <a:stretch/>
        </p:blipFill>
        <p:spPr>
          <a:xfrm>
            <a:off x="0" y="194746"/>
            <a:ext cx="10079640" cy="7128720"/>
          </a:xfrm>
          <a:prstGeom prst="rect">
            <a:avLst/>
          </a:prstGeom>
          <a:ln>
            <a:noFill/>
          </a:ln>
        </p:spPr>
      </p:pic>
      <p:pic>
        <p:nvPicPr>
          <p:cNvPr id="16" name="Image 15" descr="Imag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54445"/>
            <a:ext cx="10080625" cy="32047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3869383"/>
            <a:ext cx="36671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3487051"/>
            <a:ext cx="36671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-76200" y="3076575"/>
            <a:ext cx="3648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Arial" pitchFamily="34" charset="0"/>
                <a:cs typeface="Arial" pitchFamily="34" charset="0"/>
              </a:rPr>
              <a:t>D1.1-Langue française à l’oral et à l’écrit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314700"/>
            <a:ext cx="366712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-76200" y="3267075"/>
            <a:ext cx="3648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Arial" pitchFamily="34" charset="0"/>
                <a:cs typeface="Arial" pitchFamily="34" charset="0"/>
              </a:rPr>
              <a:t>D1.2-Langue étrangère et régionales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76200" y="3448050"/>
            <a:ext cx="3648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Arial" pitchFamily="34" charset="0"/>
                <a:cs typeface="Arial" pitchFamily="34" charset="0"/>
              </a:rPr>
              <a:t>D1.3-Langage mathématiques, scientifiques et informatiques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85725" y="3638550"/>
            <a:ext cx="3648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Arial" pitchFamily="34" charset="0"/>
                <a:cs typeface="Arial" pitchFamily="34" charset="0"/>
              </a:rPr>
              <a:t>D1.4-Langages des arts et du corps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85725" y="3829050"/>
            <a:ext cx="3648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Arial" pitchFamily="34" charset="0"/>
                <a:cs typeface="Arial" pitchFamily="34" charset="0"/>
              </a:rPr>
              <a:t>D2- Les méthodes et outils pour apprendre</a:t>
            </a:r>
            <a:endParaRPr lang="fr-FR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692640" y="1863360"/>
            <a:ext cx="8693640" cy="536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433440" y="606240"/>
            <a:ext cx="8693640" cy="718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 Light"/>
              </a:rPr>
              <a:t>Validation de fin de cycle 4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2579397" y="4960167"/>
            <a:ext cx="5220000" cy="1620000"/>
          </a:xfrm>
          <a:prstGeom prst="wedgeRoundRectCallout">
            <a:avLst>
              <a:gd name="adj1" fmla="val -1750"/>
              <a:gd name="adj2" fmla="val -77125"/>
              <a:gd name="adj3" fmla="val 16667"/>
            </a:avLst>
          </a:prstGeom>
          <a:solidFill>
            <a:srgbClr val="FFFFFF"/>
          </a:solidFill>
          <a:ln w="38160">
            <a:solidFill>
              <a:srgbClr val="ED1C2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09080" tIns="64080" rIns="109080" bIns="64080" anchor="ctr"/>
          <a:lstStyle/>
          <a:p>
            <a:pPr algn="ctr"/>
            <a:r>
              <a:rPr lang="fr-FR" sz="2400" b="0" strike="noStrike" spc="-1" dirty="0">
                <a:latin typeface="Arial"/>
              </a:rPr>
              <a:t>Les évaluations de validation</a:t>
            </a:r>
          </a:p>
          <a:p>
            <a:pPr algn="ctr"/>
            <a:r>
              <a:rPr lang="fr-FR" sz="2400" b="0" strike="noStrike" spc="-1" dirty="0">
                <a:latin typeface="Arial"/>
              </a:rPr>
              <a:t>de chaque matière</a:t>
            </a:r>
          </a:p>
          <a:p>
            <a:pPr algn="ctr"/>
            <a:r>
              <a:rPr lang="fr-FR" sz="2400" b="0" strike="noStrike" spc="-1" dirty="0">
                <a:latin typeface="Arial"/>
              </a:rPr>
              <a:t>sont réparties par domaine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57327" y="3305175"/>
            <a:ext cx="3372474" cy="149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463423" y="3497476"/>
            <a:ext cx="3372474" cy="149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460097" y="3873845"/>
            <a:ext cx="3372474" cy="149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ustomShape 4"/>
          <p:cNvSpPr/>
          <p:nvPr/>
        </p:nvSpPr>
        <p:spPr>
          <a:xfrm rot="19990800">
            <a:off x="7894582" y="3084303"/>
            <a:ext cx="536105" cy="536105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A65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/>
            <a:r>
              <a:rPr lang="fr-FR" sz="3200" b="1" strike="noStrike" spc="-1" dirty="0">
                <a:solidFill>
                  <a:srgbClr val="00A65D"/>
                </a:solidFill>
                <a:latin typeface="Arial"/>
              </a:rPr>
              <a:t>OK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0" name="CustomShape 6"/>
          <p:cNvSpPr/>
          <p:nvPr/>
        </p:nvSpPr>
        <p:spPr>
          <a:xfrm rot="19990800">
            <a:off x="9343356" y="3341006"/>
            <a:ext cx="523918" cy="523918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A65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/>
            <a:r>
              <a:rPr lang="fr-FR" sz="3200" b="1" strike="noStrike" spc="-1" dirty="0">
                <a:solidFill>
                  <a:srgbClr val="00A65D"/>
                </a:solidFill>
                <a:latin typeface="Arial"/>
              </a:rPr>
              <a:t>OK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 rot="19990800">
            <a:off x="8553782" y="3692381"/>
            <a:ext cx="533784" cy="533784"/>
          </a:xfrm>
          <a:prstGeom prst="ellipse">
            <a:avLst/>
          </a:prstGeom>
          <a:solidFill>
            <a:srgbClr val="FFFFFF"/>
          </a:solidFill>
          <a:ln w="57240">
            <a:solidFill>
              <a:srgbClr val="00A65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8440" tIns="73440" rIns="118440" bIns="73440" anchor="ctr"/>
          <a:lstStyle/>
          <a:p>
            <a:pPr algn="ctr"/>
            <a:r>
              <a:rPr lang="fr-FR" sz="3200" b="1" strike="noStrike" spc="-1" dirty="0">
                <a:solidFill>
                  <a:srgbClr val="00A65D"/>
                </a:solidFill>
                <a:latin typeface="Arial"/>
              </a:rPr>
              <a:t>OK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6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/>
          <p:cNvPicPr/>
          <p:nvPr/>
        </p:nvPicPr>
        <p:blipFill>
          <a:blip r:embed="rId2" cstate="print"/>
          <a:stretch/>
        </p:blipFill>
        <p:spPr>
          <a:xfrm>
            <a:off x="0" y="159120"/>
            <a:ext cx="10079640" cy="7128720"/>
          </a:xfrm>
          <a:prstGeom prst="rect">
            <a:avLst/>
          </a:prstGeom>
          <a:ln>
            <a:noFill/>
          </a:ln>
        </p:spPr>
      </p:pic>
      <p:pic>
        <p:nvPicPr>
          <p:cNvPr id="3" name="Image 3"/>
          <p:cNvPicPr/>
          <p:nvPr/>
        </p:nvPicPr>
        <p:blipFill>
          <a:blip r:embed="rId3" cstate="print"/>
          <a:stretch/>
        </p:blipFill>
        <p:spPr>
          <a:xfrm>
            <a:off x="0" y="1863360"/>
            <a:ext cx="10079640" cy="5333400"/>
          </a:xfrm>
          <a:prstGeom prst="rect">
            <a:avLst/>
          </a:prstGeom>
          <a:ln>
            <a:noFill/>
          </a:ln>
        </p:spPr>
      </p:pic>
      <p:sp>
        <p:nvSpPr>
          <p:cNvPr id="4" name="TextShape 1"/>
          <p:cNvSpPr txBox="1"/>
          <p:nvPr/>
        </p:nvSpPr>
        <p:spPr>
          <a:xfrm>
            <a:off x="692640" y="1863360"/>
            <a:ext cx="8693640" cy="53622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30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433440" y="606240"/>
            <a:ext cx="8693640" cy="7182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Calibri Light"/>
              </a:rPr>
              <a:t>Bilan de fin de cycle 4</a:t>
            </a:r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" name="Image 5"/>
          <p:cNvPicPr/>
          <p:nvPr/>
        </p:nvPicPr>
        <p:blipFill>
          <a:blip r:embed="rId4" cstate="print"/>
          <a:stretch/>
        </p:blipFill>
        <p:spPr>
          <a:xfrm>
            <a:off x="1060920" y="1620000"/>
            <a:ext cx="8299080" cy="5040000"/>
          </a:xfrm>
          <a:prstGeom prst="rect">
            <a:avLst/>
          </a:prstGeom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139483" y="5824025"/>
            <a:ext cx="122388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5544"/>
            <a:ext cx="10080625" cy="7130176"/>
          </a:xfrm>
          <a:prstGeom prst="rect">
            <a:avLst/>
          </a:prstGeom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4111006" y="5487168"/>
            <a:ext cx="1858615" cy="12917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100803" tIns="50402" rIns="100803" bIns="50402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82"/>
              </a:spcAft>
            </a:pPr>
            <a:r>
              <a:rPr lang="fr-FR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Rectorat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82"/>
              </a:spcAft>
            </a:pPr>
            <a:r>
              <a:rPr lang="fr-FR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 –IPR STI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82"/>
              </a:spcAft>
            </a:pPr>
            <a:r>
              <a:rPr lang="fr-FR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82"/>
              </a:spcAft>
            </a:pPr>
            <a:r>
              <a:rPr lang="fr-FR" sz="1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012"/>
            <a:ext cx="10080625" cy="7130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4064"/>
            <a:ext cx="10080625" cy="5481657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93044" y="1864062"/>
            <a:ext cx="8694539" cy="536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2 </a:t>
            </a:r>
            <a:r>
              <a:rPr lang="fr-FR" dirty="0"/>
              <a:t>paramètres entrent en ligne de compte pour évaluer le niveau de développement d’une compétence :</a:t>
            </a:r>
          </a:p>
          <a:p>
            <a:r>
              <a:rPr lang="fr-FR" dirty="0"/>
              <a:t>La complexité de la tâche </a:t>
            </a:r>
            <a:r>
              <a:rPr lang="fr-FR" dirty="0" smtClean="0"/>
              <a:t>ou situation proposée;</a:t>
            </a:r>
            <a:endParaRPr lang="fr-FR" dirty="0"/>
          </a:p>
          <a:p>
            <a:r>
              <a:rPr lang="fr-FR" dirty="0"/>
              <a:t>La performance </a:t>
            </a:r>
            <a:r>
              <a:rPr lang="fr-FR" dirty="0" smtClean="0"/>
              <a:t>attendue </a:t>
            </a:r>
            <a:r>
              <a:rPr lang="fr-FR" dirty="0"/>
              <a:t>au regard </a:t>
            </a:r>
            <a:r>
              <a:rPr lang="fr-FR" dirty="0" smtClean="0"/>
              <a:t>d’indicateurs définis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04932" y="646166"/>
            <a:ext cx="9070762" cy="730747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dirty="0" smtClean="0"/>
              <a:t>Développement et évaluation de compétences :</a:t>
            </a:r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val="15768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5544"/>
            <a:ext cx="10080625" cy="713017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1238478" y="6178632"/>
            <a:ext cx="74740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1396888" y="1440241"/>
            <a:ext cx="9601" cy="49064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452463" y="6357864"/>
            <a:ext cx="2520157" cy="712610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dirty="0" smtClean="0"/>
              <a:t>Complexité de la tâche proposée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88019" y="802727"/>
            <a:ext cx="1670503" cy="1323418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dirty="0" smtClean="0"/>
              <a:t>Performance attendue au regard d’indicateurs 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734556"/>
              </p:ext>
            </p:extLst>
          </p:nvPr>
        </p:nvGraphicFramePr>
        <p:xfrm>
          <a:off x="1406488" y="2460180"/>
          <a:ext cx="6691612" cy="3718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2903">
                  <a:extLst>
                    <a:ext uri="{9D8B030D-6E8A-4147-A177-3AD203B41FA5}">
                      <a16:colId xmlns:a16="http://schemas.microsoft.com/office/drawing/2014/main" val="284788212"/>
                    </a:ext>
                  </a:extLst>
                </a:gridCol>
                <a:gridCol w="1672903">
                  <a:extLst>
                    <a:ext uri="{9D8B030D-6E8A-4147-A177-3AD203B41FA5}">
                      <a16:colId xmlns:a16="http://schemas.microsoft.com/office/drawing/2014/main" val="1446180238"/>
                    </a:ext>
                  </a:extLst>
                </a:gridCol>
                <a:gridCol w="1672903">
                  <a:extLst>
                    <a:ext uri="{9D8B030D-6E8A-4147-A177-3AD203B41FA5}">
                      <a16:colId xmlns:a16="http://schemas.microsoft.com/office/drawing/2014/main" val="1372219604"/>
                    </a:ext>
                  </a:extLst>
                </a:gridCol>
                <a:gridCol w="1672903">
                  <a:extLst>
                    <a:ext uri="{9D8B030D-6E8A-4147-A177-3AD203B41FA5}">
                      <a16:colId xmlns:a16="http://schemas.microsoft.com/office/drawing/2014/main" val="2583689447"/>
                    </a:ext>
                  </a:extLst>
                </a:gridCol>
              </a:tblGrid>
              <a:tr h="929613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54061842"/>
                  </a:ext>
                </a:extLst>
              </a:tr>
              <a:tr h="929613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858526611"/>
                  </a:ext>
                </a:extLst>
              </a:tr>
              <a:tr h="929613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2880409884"/>
                  </a:ext>
                </a:extLst>
              </a:tr>
              <a:tr h="929613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4064482862"/>
                  </a:ext>
                </a:extLst>
              </a:tr>
            </a:tbl>
          </a:graphicData>
        </a:graphic>
      </p:graphicFrame>
      <p:sp>
        <p:nvSpPr>
          <p:cNvPr id="12" name="Rectangle à coins arrondis 11"/>
          <p:cNvSpPr/>
          <p:nvPr/>
        </p:nvSpPr>
        <p:spPr>
          <a:xfrm>
            <a:off x="288018" y="6129634"/>
            <a:ext cx="1224076" cy="854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/>
              <a:t>Point de départ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992496" y="1696854"/>
            <a:ext cx="1440088" cy="763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/>
              <a:t>Objectif de fin de cycle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088130" y="2707656"/>
            <a:ext cx="5364332" cy="31397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progression pédagogique </a:t>
            </a:r>
          </a:p>
          <a:p>
            <a:pPr algn="ctr"/>
            <a:r>
              <a:rPr lang="fr-F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définit le parcours de l’élève dans cet espace avec une progressivité sur l’un ou l’autre des paramètres, ou sur les 2.</a:t>
            </a:r>
            <a:endParaRPr lang="fr-F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3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7803"/>
            <a:ext cx="10080625" cy="7130176"/>
          </a:xfrm>
          <a:prstGeom prst="rect">
            <a:avLst/>
          </a:prstGeom>
        </p:spPr>
      </p:pic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75659"/>
              </p:ext>
            </p:extLst>
          </p:nvPr>
        </p:nvGraphicFramePr>
        <p:xfrm>
          <a:off x="1406487" y="2460180"/>
          <a:ext cx="6686816" cy="3718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704">
                  <a:extLst>
                    <a:ext uri="{9D8B030D-6E8A-4147-A177-3AD203B41FA5}">
                      <a16:colId xmlns:a16="http://schemas.microsoft.com/office/drawing/2014/main" val="284788212"/>
                    </a:ext>
                  </a:extLst>
                </a:gridCol>
                <a:gridCol w="1671704">
                  <a:extLst>
                    <a:ext uri="{9D8B030D-6E8A-4147-A177-3AD203B41FA5}">
                      <a16:colId xmlns:a16="http://schemas.microsoft.com/office/drawing/2014/main" val="1446180238"/>
                    </a:ext>
                  </a:extLst>
                </a:gridCol>
                <a:gridCol w="1671704">
                  <a:extLst>
                    <a:ext uri="{9D8B030D-6E8A-4147-A177-3AD203B41FA5}">
                      <a16:colId xmlns:a16="http://schemas.microsoft.com/office/drawing/2014/main" val="1372219604"/>
                    </a:ext>
                  </a:extLst>
                </a:gridCol>
                <a:gridCol w="1671704">
                  <a:extLst>
                    <a:ext uri="{9D8B030D-6E8A-4147-A177-3AD203B41FA5}">
                      <a16:colId xmlns:a16="http://schemas.microsoft.com/office/drawing/2014/main" val="2583689447"/>
                    </a:ext>
                  </a:extLst>
                </a:gridCol>
              </a:tblGrid>
              <a:tr h="929613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54061842"/>
                  </a:ext>
                </a:extLst>
              </a:tr>
              <a:tr h="929613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858526611"/>
                  </a:ext>
                </a:extLst>
              </a:tr>
              <a:tr h="929613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2880409884"/>
                  </a:ext>
                </a:extLst>
              </a:tr>
              <a:tr h="929613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4064482862"/>
                  </a:ext>
                </a:extLst>
              </a:tr>
            </a:tbl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1238478" y="6178632"/>
            <a:ext cx="74740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1396888" y="1440241"/>
            <a:ext cx="9601" cy="49064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452463" y="6357864"/>
            <a:ext cx="2520157" cy="712610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dirty="0" smtClean="0"/>
              <a:t>Complexité de la tâche proposée 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288018" y="6129634"/>
            <a:ext cx="1224076" cy="854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/>
              <a:t>Point de départ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992496" y="1696854"/>
            <a:ext cx="1440088" cy="763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/>
              <a:t>Objectif de fin de cycle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088131" y="1186694"/>
            <a:ext cx="1540896" cy="1008167"/>
          </a:xfrm>
          <a:prstGeom prst="wedgeRectCallout">
            <a:avLst>
              <a:gd name="adj1" fmla="val 9785"/>
              <a:gd name="adj2" fmla="val 24310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 de formation n°…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88019" y="802727"/>
            <a:ext cx="1670503" cy="1323418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dirty="0" smtClean="0"/>
              <a:t>Performance attendue au regard d’indicateurs </a:t>
            </a:r>
            <a:endParaRPr lang="fr-FR" dirty="0"/>
          </a:p>
        </p:txBody>
      </p:sp>
      <p:sp>
        <p:nvSpPr>
          <p:cNvPr id="3" name="Étoile à 12 branches 2"/>
          <p:cNvSpPr/>
          <p:nvPr/>
        </p:nvSpPr>
        <p:spPr>
          <a:xfrm>
            <a:off x="2690568" y="3930562"/>
            <a:ext cx="777649" cy="764645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Étoile à 12 branches 14"/>
          <p:cNvSpPr/>
          <p:nvPr/>
        </p:nvSpPr>
        <p:spPr>
          <a:xfrm>
            <a:off x="4334668" y="2990446"/>
            <a:ext cx="758447" cy="795310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Étoile à 12 branches 16"/>
          <p:cNvSpPr/>
          <p:nvPr/>
        </p:nvSpPr>
        <p:spPr>
          <a:xfrm>
            <a:off x="5990772" y="2093166"/>
            <a:ext cx="820850" cy="762605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8" name="Étoile à 12 branches 17"/>
          <p:cNvSpPr/>
          <p:nvPr/>
        </p:nvSpPr>
        <p:spPr>
          <a:xfrm>
            <a:off x="7691279" y="2070849"/>
            <a:ext cx="900055" cy="840219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5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Étoile à 12 branches 15"/>
          <p:cNvSpPr/>
          <p:nvPr/>
        </p:nvSpPr>
        <p:spPr>
          <a:xfrm>
            <a:off x="4371873" y="2093167"/>
            <a:ext cx="804048" cy="795585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Heptagone 26"/>
          <p:cNvSpPr/>
          <p:nvPr/>
        </p:nvSpPr>
        <p:spPr>
          <a:xfrm>
            <a:off x="3126797" y="4140751"/>
            <a:ext cx="393623" cy="3442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Heptagone 27"/>
          <p:cNvSpPr/>
          <p:nvPr/>
        </p:nvSpPr>
        <p:spPr>
          <a:xfrm>
            <a:off x="4317269" y="3586299"/>
            <a:ext cx="393623" cy="3442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Heptagone 28"/>
          <p:cNvSpPr/>
          <p:nvPr/>
        </p:nvSpPr>
        <p:spPr>
          <a:xfrm>
            <a:off x="4883702" y="3215969"/>
            <a:ext cx="393623" cy="3442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Heptagone 29"/>
          <p:cNvSpPr/>
          <p:nvPr/>
        </p:nvSpPr>
        <p:spPr>
          <a:xfrm>
            <a:off x="6358347" y="4453011"/>
            <a:ext cx="453275" cy="3147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Heptagone 31"/>
          <p:cNvSpPr/>
          <p:nvPr/>
        </p:nvSpPr>
        <p:spPr>
          <a:xfrm>
            <a:off x="7896492" y="2960067"/>
            <a:ext cx="393623" cy="3442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Heptagone 32"/>
          <p:cNvSpPr/>
          <p:nvPr/>
        </p:nvSpPr>
        <p:spPr>
          <a:xfrm>
            <a:off x="6362738" y="2392562"/>
            <a:ext cx="941458" cy="364814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4.bis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79523" y="5594002"/>
            <a:ext cx="1540896" cy="1008167"/>
          </a:xfrm>
          <a:prstGeom prst="wedgeRectCallout">
            <a:avLst>
              <a:gd name="adj1" fmla="val 38757"/>
              <a:gd name="adj2" fmla="val -15975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 d’un l’élève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Flèche droite 35"/>
          <p:cNvSpPr/>
          <p:nvPr/>
        </p:nvSpPr>
        <p:spPr>
          <a:xfrm rot="16200000">
            <a:off x="5762586" y="3368820"/>
            <a:ext cx="1725452" cy="44293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Remédiation</a:t>
            </a:r>
            <a:endParaRPr lang="fr-FR" sz="1500" dirty="0">
              <a:solidFill>
                <a:schemeClr val="tx1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3870918" y="288812"/>
            <a:ext cx="2211382" cy="5961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Exemple</a:t>
            </a:r>
            <a:endParaRPr lang="fr-FR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3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5" grpId="0" animBg="1"/>
      <p:bldP spid="17" grpId="0" animBg="1"/>
      <p:bldP spid="18" grpId="0" animBg="1"/>
      <p:bldP spid="16" grpId="0" animBg="1"/>
      <p:bldP spid="27" grpId="0" animBg="1"/>
      <p:bldP spid="28" grpId="1" animBg="1"/>
      <p:bldP spid="29" grpId="0" animBg="1"/>
      <p:bldP spid="30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012"/>
            <a:ext cx="10080625" cy="7130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4064"/>
            <a:ext cx="10080625" cy="5481657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93044" y="1864062"/>
            <a:ext cx="8694539" cy="536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Ne pas confondre </a:t>
            </a:r>
            <a:r>
              <a:rPr lang="fr-FR" dirty="0" smtClean="0"/>
              <a:t>: </a:t>
            </a:r>
          </a:p>
          <a:p>
            <a:r>
              <a:rPr lang="fr-FR" b="1" dirty="0" smtClean="0"/>
              <a:t>Validation</a:t>
            </a:r>
            <a:r>
              <a:rPr lang="fr-FR" dirty="0" smtClean="0"/>
              <a:t> d’une compétence, établie à la fin d’un cycle de formation et acquise à vie, </a:t>
            </a:r>
          </a:p>
          <a:p>
            <a:pPr marL="0" indent="0">
              <a:buNone/>
            </a:pPr>
            <a:r>
              <a:rPr lang="fr-FR" dirty="0" smtClean="0"/>
              <a:t>ET…</a:t>
            </a:r>
          </a:p>
          <a:p>
            <a:r>
              <a:rPr lang="fr-FR" b="1" dirty="0" smtClean="0"/>
              <a:t>Évaluation</a:t>
            </a:r>
            <a:r>
              <a:rPr lang="fr-FR" dirty="0" smtClean="0"/>
              <a:t> d’une compétence, dans une situation de formation particulière et qui peut donc fluctuer au cours du cycle.</a:t>
            </a:r>
          </a:p>
          <a:p>
            <a:pPr marL="0" indent="0">
              <a:buNone/>
            </a:pPr>
            <a:r>
              <a:rPr lang="fr-FR" dirty="0" smtClean="0"/>
              <a:t>En collège la validation est faite sur la base des compétences du S4C, l’évaluation peut se faire sur la base de compétences disciplinaires.  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04932" y="646166"/>
            <a:ext cx="9070762" cy="730747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dirty="0" smtClean="0"/>
              <a:t>Remarques :</a:t>
            </a:r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val="33933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012"/>
            <a:ext cx="10080625" cy="71301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64064"/>
            <a:ext cx="10080625" cy="5481657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93044" y="1864062"/>
            <a:ext cx="8694539" cy="536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Valider les compétences est obligatoire; en conséquence former et évaluer par compétences est incontournable.</a:t>
            </a:r>
          </a:p>
          <a:p>
            <a:r>
              <a:rPr lang="fr-FR" dirty="0" smtClean="0"/>
              <a:t>Cela n’exclut pas de transmettre des connaissances, « les fondamentaux », et de d’en évaluer leur acquisition.</a:t>
            </a:r>
          </a:p>
          <a:p>
            <a:r>
              <a:rPr lang="fr-FR" dirty="0" smtClean="0"/>
              <a:t>Opposer évaluation par compétences et notes est un faux problème…</a:t>
            </a:r>
          </a:p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04932" y="646166"/>
            <a:ext cx="9070762" cy="730747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dirty="0" smtClean="0"/>
              <a:t>Remarques :</a:t>
            </a:r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val="26114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407"/>
            <a:ext cx="10080625" cy="7130176"/>
          </a:xfrm>
          <a:prstGeom prst="rect">
            <a:avLst/>
          </a:prstGeom>
        </p:spPr>
      </p:pic>
      <p:graphicFrame>
        <p:nvGraphicFramePr>
          <p:cNvPr id="20" name="Tableau 19"/>
          <p:cNvGraphicFramePr>
            <a:graphicFrameLocks noGrp="1"/>
          </p:cNvGraphicFramePr>
          <p:nvPr>
            <p:extLst/>
          </p:nvPr>
        </p:nvGraphicFramePr>
        <p:xfrm>
          <a:off x="1584516" y="2492078"/>
          <a:ext cx="6686816" cy="3718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1704">
                  <a:extLst>
                    <a:ext uri="{9D8B030D-6E8A-4147-A177-3AD203B41FA5}">
                      <a16:colId xmlns:a16="http://schemas.microsoft.com/office/drawing/2014/main" val="284788212"/>
                    </a:ext>
                  </a:extLst>
                </a:gridCol>
                <a:gridCol w="1671704">
                  <a:extLst>
                    <a:ext uri="{9D8B030D-6E8A-4147-A177-3AD203B41FA5}">
                      <a16:colId xmlns:a16="http://schemas.microsoft.com/office/drawing/2014/main" val="1446180238"/>
                    </a:ext>
                  </a:extLst>
                </a:gridCol>
                <a:gridCol w="1671704">
                  <a:extLst>
                    <a:ext uri="{9D8B030D-6E8A-4147-A177-3AD203B41FA5}">
                      <a16:colId xmlns:a16="http://schemas.microsoft.com/office/drawing/2014/main" val="1372219604"/>
                    </a:ext>
                  </a:extLst>
                </a:gridCol>
                <a:gridCol w="1671704">
                  <a:extLst>
                    <a:ext uri="{9D8B030D-6E8A-4147-A177-3AD203B41FA5}">
                      <a16:colId xmlns:a16="http://schemas.microsoft.com/office/drawing/2014/main" val="2583689447"/>
                    </a:ext>
                  </a:extLst>
                </a:gridCol>
              </a:tblGrid>
              <a:tr h="929613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54061842"/>
                  </a:ext>
                </a:extLst>
              </a:tr>
              <a:tr h="929613">
                <a:tc>
                  <a:txBody>
                    <a:bodyPr/>
                    <a:lstStyle/>
                    <a:p>
                      <a:endParaRPr lang="fr-FR" sz="200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858526611"/>
                  </a:ext>
                </a:extLst>
              </a:tr>
              <a:tr h="929613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2880409884"/>
                  </a:ext>
                </a:extLst>
              </a:tr>
              <a:tr h="929613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100806" marR="100806" marT="50408" marB="50408"/>
                </a:tc>
                <a:extLst>
                  <a:ext uri="{0D108BD9-81ED-4DB2-BD59-A6C34878D82A}">
                    <a16:rowId xmlns:a16="http://schemas.microsoft.com/office/drawing/2014/main" val="4064482862"/>
                  </a:ext>
                </a:extLst>
              </a:tr>
            </a:tbl>
          </a:graphicData>
        </a:graphic>
      </p:graphicFrame>
      <p:cxnSp>
        <p:nvCxnSpPr>
          <p:cNvPr id="4" name="Connecteur droit avec flèche 3"/>
          <p:cNvCxnSpPr/>
          <p:nvPr/>
        </p:nvCxnSpPr>
        <p:spPr>
          <a:xfrm>
            <a:off x="1416506" y="6210530"/>
            <a:ext cx="747406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 flipV="1">
            <a:off x="1574917" y="1472139"/>
            <a:ext cx="9601" cy="49064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630492" y="6389762"/>
            <a:ext cx="2520157" cy="712610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dirty="0" smtClean="0"/>
              <a:t>Complexité de la tâche proposée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051556" y="1598663"/>
            <a:ext cx="1540896" cy="1008167"/>
          </a:xfrm>
          <a:prstGeom prst="wedgeRectCallout">
            <a:avLst>
              <a:gd name="adj1" fmla="val 29411"/>
              <a:gd name="adj2" fmla="val 1916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Situation de formation n°…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3981" y="1499995"/>
            <a:ext cx="1670503" cy="1323418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fr-FR" dirty="0" smtClean="0"/>
              <a:t>Performance attendue au regard d’indicateurs </a:t>
            </a:r>
            <a:endParaRPr lang="fr-FR" dirty="0"/>
          </a:p>
        </p:txBody>
      </p:sp>
      <p:sp>
        <p:nvSpPr>
          <p:cNvPr id="3" name="Étoile à 12 branches 2"/>
          <p:cNvSpPr/>
          <p:nvPr/>
        </p:nvSpPr>
        <p:spPr>
          <a:xfrm>
            <a:off x="2868597" y="3962460"/>
            <a:ext cx="777649" cy="764645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7" name="Heptagone 26"/>
          <p:cNvSpPr/>
          <p:nvPr/>
        </p:nvSpPr>
        <p:spPr>
          <a:xfrm>
            <a:off x="3304826" y="4172649"/>
            <a:ext cx="393623" cy="3442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1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1707" y="4911671"/>
            <a:ext cx="1540896" cy="1008167"/>
          </a:xfrm>
          <a:prstGeom prst="wedgeRectCallout">
            <a:avLst>
              <a:gd name="adj1" fmla="val 135019"/>
              <a:gd name="adj2" fmla="val -9975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 d’un l’élève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Flèche droite 35"/>
          <p:cNvSpPr/>
          <p:nvPr/>
        </p:nvSpPr>
        <p:spPr>
          <a:xfrm rot="16200000">
            <a:off x="5926228" y="3415105"/>
            <a:ext cx="1754226" cy="44293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500" dirty="0" smtClean="0">
                <a:solidFill>
                  <a:schemeClr val="tx1"/>
                </a:solidFill>
              </a:rPr>
              <a:t>Remédiation</a:t>
            </a:r>
            <a:endParaRPr lang="fr-FR" sz="1500" dirty="0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706869" y="4355689"/>
            <a:ext cx="256223" cy="1816751"/>
            <a:chOff x="8069580" y="2674484"/>
            <a:chExt cx="290649" cy="1806076"/>
          </a:xfrm>
        </p:grpSpPr>
        <p:sp>
          <p:nvSpPr>
            <p:cNvPr id="7" name="Rectangle 6"/>
            <p:cNvSpPr/>
            <p:nvPr/>
          </p:nvSpPr>
          <p:spPr>
            <a:xfrm>
              <a:off x="8072846" y="4020707"/>
              <a:ext cx="287383" cy="4598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69580" y="3564984"/>
              <a:ext cx="287383" cy="4598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69580" y="3109261"/>
              <a:ext cx="287383" cy="45985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069580" y="2674484"/>
              <a:ext cx="287383" cy="45985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Étoile à 12 branches 17"/>
          <p:cNvSpPr/>
          <p:nvPr/>
        </p:nvSpPr>
        <p:spPr>
          <a:xfrm>
            <a:off x="7869308" y="2102747"/>
            <a:ext cx="900055" cy="840219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5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Étoile à 12 branches 14"/>
          <p:cNvSpPr/>
          <p:nvPr/>
        </p:nvSpPr>
        <p:spPr>
          <a:xfrm>
            <a:off x="4512698" y="3022344"/>
            <a:ext cx="758447" cy="795310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Étoile à 12 branches 16"/>
          <p:cNvSpPr/>
          <p:nvPr/>
        </p:nvSpPr>
        <p:spPr>
          <a:xfrm>
            <a:off x="6168801" y="2125064"/>
            <a:ext cx="820850" cy="762605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Heptagone 32"/>
          <p:cNvSpPr/>
          <p:nvPr/>
        </p:nvSpPr>
        <p:spPr>
          <a:xfrm>
            <a:off x="6540767" y="2424460"/>
            <a:ext cx="941458" cy="364814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4.bis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Étoile à 12 branches 15"/>
          <p:cNvSpPr/>
          <p:nvPr/>
        </p:nvSpPr>
        <p:spPr>
          <a:xfrm>
            <a:off x="4549903" y="2125065"/>
            <a:ext cx="804048" cy="795585"/>
          </a:xfrm>
          <a:prstGeom prst="star1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35853" y="6519027"/>
            <a:ext cx="1540896" cy="709113"/>
          </a:xfrm>
          <a:prstGeom prst="wedgeRectCallout">
            <a:avLst>
              <a:gd name="adj1" fmla="val 38757"/>
              <a:gd name="adj2" fmla="val -201271"/>
            </a:avLst>
          </a:prstGeom>
          <a:gradFill flip="none" rotWithShape="1">
            <a:gsLst>
              <a:gs pos="0">
                <a:srgbClr val="00B050"/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/>
              </a:gs>
            </a:gsLst>
            <a:lin ang="108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Echelle de performance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4574996" y="3466509"/>
            <a:ext cx="237811" cy="2694069"/>
            <a:chOff x="8069580" y="2674484"/>
            <a:chExt cx="290649" cy="1806076"/>
          </a:xfrm>
        </p:grpSpPr>
        <p:sp>
          <p:nvSpPr>
            <p:cNvPr id="45" name="Rectangle 44"/>
            <p:cNvSpPr/>
            <p:nvPr/>
          </p:nvSpPr>
          <p:spPr>
            <a:xfrm>
              <a:off x="8072846" y="4020707"/>
              <a:ext cx="287383" cy="4598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069580" y="3564984"/>
              <a:ext cx="287383" cy="4598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69580" y="3109261"/>
              <a:ext cx="287383" cy="45985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69580" y="2674484"/>
              <a:ext cx="287383" cy="45985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5040312" y="2522854"/>
            <a:ext cx="248808" cy="3646684"/>
            <a:chOff x="8069580" y="2674484"/>
            <a:chExt cx="290649" cy="1806076"/>
          </a:xfrm>
        </p:grpSpPr>
        <p:sp>
          <p:nvSpPr>
            <p:cNvPr id="40" name="Rectangle 39"/>
            <p:cNvSpPr/>
            <p:nvPr/>
          </p:nvSpPr>
          <p:spPr>
            <a:xfrm>
              <a:off x="8072846" y="4020707"/>
              <a:ext cx="287383" cy="4598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69580" y="3564984"/>
              <a:ext cx="287383" cy="4598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69580" y="3109261"/>
              <a:ext cx="287383" cy="45985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069580" y="2674484"/>
              <a:ext cx="287383" cy="45985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Heptagone 28"/>
          <p:cNvSpPr/>
          <p:nvPr/>
        </p:nvSpPr>
        <p:spPr>
          <a:xfrm>
            <a:off x="5143408" y="3278782"/>
            <a:ext cx="393623" cy="3442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3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Heptagone 27"/>
          <p:cNvSpPr/>
          <p:nvPr/>
        </p:nvSpPr>
        <p:spPr>
          <a:xfrm>
            <a:off x="4334790" y="3618177"/>
            <a:ext cx="393623" cy="3442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6315988" y="2522853"/>
            <a:ext cx="230731" cy="3632382"/>
            <a:chOff x="8069580" y="2674484"/>
            <a:chExt cx="290649" cy="1806076"/>
          </a:xfrm>
        </p:grpSpPr>
        <p:sp>
          <p:nvSpPr>
            <p:cNvPr id="50" name="Rectangle 49"/>
            <p:cNvSpPr/>
            <p:nvPr/>
          </p:nvSpPr>
          <p:spPr>
            <a:xfrm>
              <a:off x="8072846" y="4020707"/>
              <a:ext cx="287383" cy="4598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069580" y="3564984"/>
              <a:ext cx="287383" cy="4598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069580" y="3109261"/>
              <a:ext cx="287383" cy="45985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069580" y="2674484"/>
              <a:ext cx="287383" cy="45985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" name="Heptagone 29"/>
          <p:cNvSpPr/>
          <p:nvPr/>
        </p:nvSpPr>
        <p:spPr>
          <a:xfrm>
            <a:off x="6478269" y="4513684"/>
            <a:ext cx="453275" cy="3147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4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7965299" y="2448961"/>
            <a:ext cx="234026" cy="3761570"/>
            <a:chOff x="8069580" y="2674484"/>
            <a:chExt cx="290649" cy="1806076"/>
          </a:xfrm>
        </p:grpSpPr>
        <p:sp>
          <p:nvSpPr>
            <p:cNvPr id="55" name="Rectangle 54"/>
            <p:cNvSpPr/>
            <p:nvPr/>
          </p:nvSpPr>
          <p:spPr>
            <a:xfrm>
              <a:off x="8072846" y="4020707"/>
              <a:ext cx="287383" cy="459853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69580" y="3564984"/>
              <a:ext cx="287383" cy="4598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069580" y="3109261"/>
              <a:ext cx="287383" cy="459853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069580" y="2674484"/>
              <a:ext cx="287383" cy="45985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Heptagone 31"/>
          <p:cNvSpPr/>
          <p:nvPr/>
        </p:nvSpPr>
        <p:spPr>
          <a:xfrm>
            <a:off x="8093395" y="2981845"/>
            <a:ext cx="393623" cy="344262"/>
          </a:xfrm>
          <a:prstGeom prst="hep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627937" y="504414"/>
            <a:ext cx="9070762" cy="730747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 dirty="0" smtClean="0"/>
              <a:t>Evaluation d’une compétence</a:t>
            </a:r>
            <a:endParaRPr lang="fr-FR" sz="3500" dirty="0"/>
          </a:p>
        </p:txBody>
      </p:sp>
      <p:sp>
        <p:nvSpPr>
          <p:cNvPr id="2" name="Ellipse 1"/>
          <p:cNvSpPr/>
          <p:nvPr/>
        </p:nvSpPr>
        <p:spPr>
          <a:xfrm>
            <a:off x="8095283" y="3223519"/>
            <a:ext cx="1103739" cy="4859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16/20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391316" y="4757434"/>
            <a:ext cx="1103739" cy="4859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8/20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4858899" y="3533445"/>
            <a:ext cx="1103739" cy="4859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15/20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4329199" y="3872112"/>
            <a:ext cx="1103739" cy="4859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18/20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3331470" y="4411266"/>
            <a:ext cx="1103739" cy="4859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20/20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858671" y="1351303"/>
            <a:ext cx="2332277" cy="6529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Mais on peut aussi utiliser des notes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2397897" y="6573439"/>
            <a:ext cx="1308971" cy="65470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</a:rPr>
              <a:t>Barème</a:t>
            </a:r>
            <a:endParaRPr lang="fr-F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  <p:bldP spid="63" grpId="0" animBg="1"/>
      <p:bldP spid="64" grpId="0" animBg="1"/>
      <p:bldP spid="65" grpId="0" animBg="1"/>
      <p:bldP spid="10" grpId="0" animBg="1"/>
      <p:bldP spid="6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4480</TotalTime>
  <Words>1282</Words>
  <Application>Microsoft Office PowerPoint</Application>
  <PresentationFormat>Personnalisé</PresentationFormat>
  <Paragraphs>366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Compétences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cmarsot</dc:creator>
  <cp:lastModifiedBy>jgarel</cp:lastModifiedBy>
  <cp:revision>180</cp:revision>
  <dcterms:created xsi:type="dcterms:W3CDTF">2016-06-23T12:47:54Z</dcterms:created>
  <dcterms:modified xsi:type="dcterms:W3CDTF">2018-12-17T09:57:41Z</dcterms:modified>
</cp:coreProperties>
</file>