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77" r:id="rId5"/>
    <p:sldId id="276" r:id="rId6"/>
    <p:sldId id="279" r:id="rId7"/>
    <p:sldId id="260" r:id="rId8"/>
    <p:sldId id="261" r:id="rId9"/>
    <p:sldId id="262" r:id="rId10"/>
    <p:sldId id="264" r:id="rId11"/>
    <p:sldId id="265" r:id="rId12"/>
    <p:sldId id="266" r:id="rId13"/>
    <p:sldId id="269" r:id="rId14"/>
    <p:sldId id="270" r:id="rId15"/>
    <p:sldId id="271" r:id="rId16"/>
    <p:sldId id="268" r:id="rId17"/>
    <p:sldId id="274" r:id="rId18"/>
    <p:sldId id="275" r:id="rId19"/>
    <p:sldId id="273" r:id="rId20"/>
  </p:sldIdLst>
  <p:sldSz cx="12192000" cy="6858000"/>
  <p:notesSz cx="6858000" cy="9144000"/>
  <p:embeddedFontLst>
    <p:embeddedFont>
      <p:font typeface="Aharoni" panose="02010803020104030203" pitchFamily="2" charset="-79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ranklin Gothic Demi Cond" panose="020B0706030402020204" pitchFamily="34" charset="0"/>
      <p:regular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D9CC9-6B20-4804-B5DF-8472B769E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F72FD1-6421-4FA9-B81C-858340B56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BD5D1-522D-4846-AF58-61EA629B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762044-A015-43E5-873B-C2BF8BF4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C197B4-5CA0-4A64-9D9A-ABEE3577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01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19FE22-0DED-4D1D-B240-B6C39D1E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254749-BF3D-48BF-B59F-B8B5658E2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3A6FB8-A32F-40E9-AF1B-A1CCF7E0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135D97-D58E-4666-9EDA-99726704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047165-290D-4214-9166-50E85DA0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86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5489A6-D2DC-4007-A1DE-1BBF29813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53575F-99C1-4B54-B2BC-84F79D121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9AA0CE-2E06-4486-B36A-48BBD44A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756269-D98B-4285-9BD9-7C4E9BB0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9A6FD-6DC2-4F3B-BC06-660545D6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06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84419-A03B-46E4-B4A1-AB7A104F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BA84D7-E149-47E0-9378-834618C6B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C05593-BE26-448E-ADF7-98A74B6E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AC786E-D75A-4BB8-BF97-694F8F99A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9ACDB5-78F8-4C51-8274-36F657C6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3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5ED88-7A9F-4A05-96B8-F39E6D53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EA8B3A-0B01-48F2-8EEF-5CCBE191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17F125-E3A0-43C5-AB49-3AF8B32C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0FC60-696F-4987-869B-E176B59B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C09237-9AE7-4DD9-9395-740FDFD6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06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04D92-A19E-4FBD-A3CB-B149BB65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C922BB-C509-4019-A0FF-F6FBB71FB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904353-A120-4D2B-994B-779381385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D18142-2804-4434-9EC3-C8CC32A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B67564-677D-4597-81DC-3D3EF12C7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7CE751-A703-4383-B6AF-C83149B0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0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CC2C0-16A7-427E-85E8-59B25E3B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0EA709-71BD-4C80-ABFB-6085CC9C5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A5A7A2-96D7-4BB4-9270-09C69EF8C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786A45-CB88-45AA-B5CE-5576513E2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C2CE9B-2778-418E-B618-BE2B8E10F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0121C1-054C-423C-93A1-94AFC5FDC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3CFB5C-FCE5-4F6D-8A4E-8E27D973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1F79BD-FF5D-4C6C-A75F-87EFD90D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96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DC692-3776-4A8C-936C-D7C4FFC8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98BC8A-58C7-4A32-A234-5D55E482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80775C-3197-4040-8002-04F839B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433B59-D8CF-46B3-845C-0A482BF5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60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23A685-1835-4C61-A4DC-B37E6E87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C47D92-420A-4AA3-B1C9-1C31EA9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DD09EF-6794-4F84-A9FD-9D192BA9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04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D65C1-93B8-47BB-9E50-EE8EA09F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7CDA97-11C4-4A50-ACEA-CF91F35C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936FBE-054C-4B79-9941-FCCB8ABF3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4496E7-B3D4-4C95-A267-E74D48AB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3025F8-E974-49E6-B41F-5F9C1F54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687668-A384-4AC2-89C2-96C9AA6B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45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79E48-C443-4664-A098-306FC89D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95DE716-7669-488B-92F5-93224519B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C25491-3FAA-420B-A3DA-3FAC15B78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E1F2A3-5473-4634-9CDF-2A538B2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F86E4D-9B0C-4BA2-AF6A-7865F067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E814CA-CE3A-4549-A2F1-67610FDF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84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4E10E1-C6AB-4DE7-8DCE-4F8889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F7B5C9-6019-43D5-9B0E-DE795FAB1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114FAE-C9E1-48CB-8489-B915A45F1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8FB77-243E-443D-A1EA-3BAE5534CCCB}" type="datetimeFigureOut">
              <a:rPr lang="fr-FR" smtClean="0"/>
              <a:t>16/12/2018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7496B2-4641-4F3E-B055-93927B260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3AFF7F-CD17-46BA-9607-BE54D6649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EC73C-5A86-4AE4-892B-86EC9E628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4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eanlouis.hugo@ac-lyon.f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Jm.bassal@cg&#233;nial.or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471734-A8B0-4E07-87BA-13182DEB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265742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D34D0A-A2C2-4321-B406-B856B468EF4D}"/>
              </a:ext>
            </a:extLst>
          </p:cNvPr>
          <p:cNvSpPr txBox="1"/>
          <p:nvPr/>
        </p:nvSpPr>
        <p:spPr>
          <a:xfrm>
            <a:off x="704540" y="4414923"/>
            <a:ext cx="10837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solidFill>
                  <a:srgbClr val="4DBEC6"/>
                </a:solidFill>
                <a:latin typeface="Franklin Gothic Demi Cond" panose="020B0706030402020204" pitchFamily="34" charset="0"/>
              </a:rPr>
              <a:t>présentation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27304F-0035-4FAA-AE65-44628273B0DE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295842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940" y="1043749"/>
            <a:ext cx="9144000" cy="1706953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b="1" dirty="0"/>
              <a:t>« </a:t>
            </a:r>
            <a:r>
              <a:rPr lang="fr-FR" sz="4900" b="1" dirty="0"/>
              <a:t>Drone de livraison »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3672592"/>
            <a:ext cx="11395497" cy="2863119"/>
          </a:xfrm>
        </p:spPr>
        <p:txBody>
          <a:bodyPr>
            <a:normAutofit/>
          </a:bodyPr>
          <a:lstStyle/>
          <a:p>
            <a:pPr algn="l"/>
            <a:r>
              <a:rPr lang="fr-FR" dirty="0"/>
              <a:t>Problématique : </a:t>
            </a:r>
            <a:r>
              <a:rPr lang="fr-FR" b="1" dirty="0"/>
              <a:t>Comment permettre à un drone de livrer un colis automatiquement ?</a:t>
            </a:r>
          </a:p>
          <a:p>
            <a:pPr algn="l">
              <a:lnSpc>
                <a:spcPct val="100000"/>
              </a:lnSpc>
            </a:pPr>
            <a:endParaRPr lang="fr-FR" sz="1000" dirty="0"/>
          </a:p>
          <a:p>
            <a:pPr algn="l"/>
            <a:r>
              <a:rPr lang="fr-FR" dirty="0"/>
              <a:t>Cahier des charges :  Le drone doit être </a:t>
            </a:r>
            <a:r>
              <a:rPr lang="fr-FR" b="1" dirty="0"/>
              <a:t>capable de remplir la mission suivante</a:t>
            </a:r>
            <a:r>
              <a:rPr lang="fr-FR" dirty="0"/>
              <a:t> :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400" b="1" dirty="0"/>
              <a:t>Supporter des colis</a:t>
            </a:r>
            <a:r>
              <a:rPr lang="fr-FR" sz="2400" dirty="0"/>
              <a:t> de petite taille.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400" b="1" dirty="0"/>
              <a:t>Décoller</a:t>
            </a:r>
            <a:r>
              <a:rPr lang="fr-FR" sz="2400" dirty="0"/>
              <a:t>, </a:t>
            </a:r>
            <a:r>
              <a:rPr lang="fr-FR" sz="2400" b="1" dirty="0"/>
              <a:t>se déplacer automatiquement</a:t>
            </a:r>
            <a:r>
              <a:rPr lang="fr-FR" sz="2400" dirty="0"/>
              <a:t> entre le fournisseur et le client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2400" b="1" dirty="0"/>
              <a:t>Prendre une photo</a:t>
            </a:r>
            <a:r>
              <a:rPr lang="fr-FR" sz="2400" dirty="0"/>
              <a:t> du point de livraison avant d’</a:t>
            </a:r>
            <a:r>
              <a:rPr lang="fr-FR" sz="2400" b="1" dirty="0"/>
              <a:t>atterrir.</a:t>
            </a:r>
            <a:endParaRPr lang="fr-FR" sz="2400" dirty="0"/>
          </a:p>
          <a:p>
            <a:pPr algn="l"/>
            <a:endParaRPr lang="fr-FR" sz="3200" dirty="0"/>
          </a:p>
          <a:p>
            <a:pPr algn="l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A07B55-2A2E-4490-A54F-A4F5EC792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3"/>
          <a:stretch/>
        </p:blipFill>
        <p:spPr>
          <a:xfrm>
            <a:off x="198083" y="2095499"/>
            <a:ext cx="1960501" cy="1222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D4603A-C38F-47B0-9CD6-4CADDE007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633">
            <a:off x="1411389" y="1699639"/>
            <a:ext cx="2341974" cy="11569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1154AC-0864-4293-8E71-6CE000A0A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56" y="1858458"/>
            <a:ext cx="2343461" cy="1547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17008E-63AF-414D-92C8-790A925620C8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40420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940" y="1364653"/>
            <a:ext cx="9144000" cy="1317751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b="1" dirty="0"/>
              <a:t>« </a:t>
            </a:r>
            <a:r>
              <a:rPr lang="fr-FR" sz="4900" b="1" dirty="0"/>
              <a:t>Drone de livraison »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A07B55-2A2E-4490-A54F-A4F5EC792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3"/>
          <a:stretch/>
        </p:blipFill>
        <p:spPr>
          <a:xfrm>
            <a:off x="198083" y="2095499"/>
            <a:ext cx="1960501" cy="1222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D4603A-C38F-47B0-9CD6-4CADDE007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633">
            <a:off x="1411389" y="1699639"/>
            <a:ext cx="2341974" cy="11569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141F07-6E99-48F9-AEF9-982100D9C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7" y="3944386"/>
            <a:ext cx="2323476" cy="1536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4DE52-49FD-4EA8-9188-22D6E933B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99" y="2964770"/>
            <a:ext cx="2238375" cy="27146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72BCB4-C9F5-440E-ACC3-CB480AB61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15" y="3282313"/>
            <a:ext cx="2702127" cy="216170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CF62D6-2133-493C-A932-0FF492201C30}"/>
              </a:ext>
            </a:extLst>
          </p:cNvPr>
          <p:cNvSpPr txBox="1"/>
          <p:nvPr/>
        </p:nvSpPr>
        <p:spPr>
          <a:xfrm>
            <a:off x="376618" y="5515666"/>
            <a:ext cx="2988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Déterminer le poids que peut</a:t>
            </a:r>
          </a:p>
          <a:p>
            <a:pPr algn="ctr"/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soulever le drone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F4E528-CC0B-4454-9FAC-AD359173A61A}"/>
              </a:ext>
            </a:extLst>
          </p:cNvPr>
          <p:cNvSpPr txBox="1"/>
          <p:nvPr/>
        </p:nvSpPr>
        <p:spPr>
          <a:xfrm>
            <a:off x="5063964" y="5728573"/>
            <a:ext cx="252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Concevoir le programme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03809A-C02E-43E2-8C8E-DB6E4CB726D3}"/>
              </a:ext>
            </a:extLst>
          </p:cNvPr>
          <p:cNvSpPr txBox="1"/>
          <p:nvPr/>
        </p:nvSpPr>
        <p:spPr>
          <a:xfrm>
            <a:off x="8463266" y="5515666"/>
            <a:ext cx="226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Concevoir un système</a:t>
            </a:r>
          </a:p>
          <a:p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portage des colis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11F6365-E303-4FFC-9C70-42996C8E5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56" y="1858458"/>
            <a:ext cx="2343461" cy="154762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AFDA697-FA05-4C76-8980-396095F171FE}"/>
              </a:ext>
            </a:extLst>
          </p:cNvPr>
          <p:cNvSpPr txBox="1"/>
          <p:nvPr/>
        </p:nvSpPr>
        <p:spPr>
          <a:xfrm>
            <a:off x="2158584" y="6211006"/>
            <a:ext cx="776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Equipes de 6 élèves : Répartition du travail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52D02B-E268-495A-B086-14704535C679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C0A47D-D141-43A0-955F-B470584A320A}"/>
              </a:ext>
            </a:extLst>
          </p:cNvPr>
          <p:cNvSpPr txBox="1"/>
          <p:nvPr/>
        </p:nvSpPr>
        <p:spPr>
          <a:xfrm>
            <a:off x="1084554" y="3638107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Expérience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034806-1B5A-4C0F-BA2F-A65FF635B6BD}"/>
              </a:ext>
            </a:extLst>
          </p:cNvPr>
          <p:cNvSpPr txBox="1"/>
          <p:nvPr/>
        </p:nvSpPr>
        <p:spPr>
          <a:xfrm>
            <a:off x="5225107" y="2647175"/>
            <a:ext cx="176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Programmation 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3BFA1EC-BD1E-4C18-917C-8E7D03F2219F}"/>
              </a:ext>
            </a:extLst>
          </p:cNvPr>
          <p:cNvSpPr txBox="1"/>
          <p:nvPr/>
        </p:nvSpPr>
        <p:spPr>
          <a:xfrm>
            <a:off x="8886542" y="3449395"/>
            <a:ext cx="137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Conception :</a:t>
            </a:r>
          </a:p>
        </p:txBody>
      </p:sp>
    </p:spTree>
    <p:extLst>
      <p:ext uri="{BB962C8B-B14F-4D97-AF65-F5344CB8AC3E}">
        <p14:creationId xmlns:p14="http://schemas.microsoft.com/office/powerpoint/2010/main" val="20703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3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941FA2-DF1E-45A1-96F2-7929B18DB24E}"/>
              </a:ext>
            </a:extLst>
          </p:cNvPr>
          <p:cNvSpPr txBox="1"/>
          <p:nvPr/>
        </p:nvSpPr>
        <p:spPr>
          <a:xfrm>
            <a:off x="215018" y="3929013"/>
            <a:ext cx="2617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 cartes programmables </a:t>
            </a:r>
          </a:p>
          <a:p>
            <a:pPr algn="ctr"/>
            <a:r>
              <a:rPr lang="fr-FR" dirty="0" err="1"/>
              <a:t>Microbit</a:t>
            </a:r>
            <a:r>
              <a:rPr lang="fr-FR" dirty="0"/>
              <a:t> BBC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7C01D0B-37D3-4295-9959-E392B5993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35412" r="15611" b="35031"/>
          <a:stretch/>
        </p:blipFill>
        <p:spPr>
          <a:xfrm>
            <a:off x="6901592" y="1873769"/>
            <a:ext cx="3875215" cy="16795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7E3AFEE-060B-43FC-AEA7-3020C122381D}"/>
              </a:ext>
            </a:extLst>
          </p:cNvPr>
          <p:cNvSpPr txBox="1"/>
          <p:nvPr/>
        </p:nvSpPr>
        <p:spPr>
          <a:xfrm>
            <a:off x="7215417" y="3736703"/>
            <a:ext cx="3740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Plusieurs séries de capteurs (mouvement, distance, </a:t>
            </a:r>
            <a:r>
              <a:rPr lang="fr-FR" dirty="0" err="1"/>
              <a:t>bp</a:t>
            </a:r>
            <a:r>
              <a:rPr lang="fr-FR" dirty="0"/>
              <a:t>...) et actionneur (</a:t>
            </a:r>
            <a:r>
              <a:rPr lang="fr-FR" dirty="0" err="1"/>
              <a:t>led</a:t>
            </a:r>
            <a:r>
              <a:rPr lang="fr-FR" dirty="0"/>
              <a:t>, afficheur, HP…)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FA18C3E-7FA7-43F8-9854-D759C03F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10745" b="9494"/>
          <a:stretch/>
        </p:blipFill>
        <p:spPr>
          <a:xfrm>
            <a:off x="3311517" y="1980391"/>
            <a:ext cx="3366974" cy="289721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1CBFE28-5D7D-41ED-A54E-570DF1C26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3" y="1873769"/>
            <a:ext cx="2377114" cy="209862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69FCCAF-041F-4835-B2E0-FF83E6680A7C}"/>
              </a:ext>
            </a:extLst>
          </p:cNvPr>
          <p:cNvSpPr txBox="1"/>
          <p:nvPr/>
        </p:nvSpPr>
        <p:spPr>
          <a:xfrm>
            <a:off x="3772008" y="5148634"/>
            <a:ext cx="24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 Shields </a:t>
            </a:r>
            <a:r>
              <a:rPr lang="fr-FR" dirty="0" err="1"/>
              <a:t>Microbit</a:t>
            </a:r>
            <a:r>
              <a:rPr lang="fr-FR" dirty="0"/>
              <a:t> BBC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7516EC9-5244-4F9C-A195-2A6D00E2A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14941" y="3516474"/>
            <a:ext cx="3120496" cy="250289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13D4757-E6DF-4629-9ECF-DAE8A3F0E7EB}"/>
              </a:ext>
            </a:extLst>
          </p:cNvPr>
          <p:cNvSpPr txBox="1"/>
          <p:nvPr/>
        </p:nvSpPr>
        <p:spPr>
          <a:xfrm>
            <a:off x="6692184" y="5666896"/>
            <a:ext cx="359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 câbles </a:t>
            </a:r>
            <a:r>
              <a:rPr lang="fr-FR" dirty="0" err="1"/>
              <a:t>grove</a:t>
            </a:r>
            <a:r>
              <a:rPr lang="fr-FR" dirty="0"/>
              <a:t> pour relier</a:t>
            </a:r>
          </a:p>
          <a:p>
            <a:r>
              <a:rPr lang="fr-FR" dirty="0"/>
              <a:t> capteurs et actionneurs aux Shields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72B932-D29A-4DAA-B373-A7D51CB91AF3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33773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6" y="-9040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1CBFE28-5D7D-41ED-A54E-570DF1C26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37" y="3128621"/>
            <a:ext cx="2377114" cy="20986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CB1E1A-FA39-4E5F-955A-3F04FAA216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4" t="32862" r="32095" b="29158"/>
          <a:stretch/>
        </p:blipFill>
        <p:spPr>
          <a:xfrm>
            <a:off x="5857274" y="3821415"/>
            <a:ext cx="738555" cy="7929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7C383E-98FB-4359-8CC8-42E101B517CC}"/>
              </a:ext>
            </a:extLst>
          </p:cNvPr>
          <p:cNvSpPr txBox="1"/>
          <p:nvPr/>
        </p:nvSpPr>
        <p:spPr>
          <a:xfrm>
            <a:off x="1523999" y="3484908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Bouton poussoir 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643056-6156-4EF6-A94D-7A1FD8B2C08C}"/>
              </a:ext>
            </a:extLst>
          </p:cNvPr>
          <p:cNvSpPr txBox="1"/>
          <p:nvPr/>
        </p:nvSpPr>
        <p:spPr>
          <a:xfrm>
            <a:off x="8198089" y="3534161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Bouton poussoir B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3C77A4E-A439-47D9-B398-96FF492903A9}"/>
              </a:ext>
            </a:extLst>
          </p:cNvPr>
          <p:cNvCxnSpPr/>
          <p:nvPr/>
        </p:nvCxnSpPr>
        <p:spPr>
          <a:xfrm>
            <a:off x="4062334" y="3690610"/>
            <a:ext cx="1259174" cy="487323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1DDB607-171F-4407-899F-90B32E36C963}"/>
              </a:ext>
            </a:extLst>
          </p:cNvPr>
          <p:cNvCxnSpPr>
            <a:cxnSpLocks/>
          </p:cNvCxnSpPr>
          <p:nvPr/>
        </p:nvCxnSpPr>
        <p:spPr>
          <a:xfrm flipH="1">
            <a:off x="7108388" y="3821415"/>
            <a:ext cx="940353" cy="356518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8E773011-63E0-4EC3-8E63-D619B9BEC280}"/>
              </a:ext>
            </a:extLst>
          </p:cNvPr>
          <p:cNvSpPr txBox="1"/>
          <p:nvPr/>
        </p:nvSpPr>
        <p:spPr>
          <a:xfrm>
            <a:off x="2660844" y="2012419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Matrice de 25 </a:t>
            </a:r>
            <a:r>
              <a:rPr lang="fr-FR" sz="2000" b="1" dirty="0" err="1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Leds</a:t>
            </a:r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rouge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74196B3-F207-4DE1-A3E6-428E3A21532B}"/>
              </a:ext>
            </a:extLst>
          </p:cNvPr>
          <p:cNvCxnSpPr>
            <a:cxnSpLocks/>
          </p:cNvCxnSpPr>
          <p:nvPr/>
        </p:nvCxnSpPr>
        <p:spPr>
          <a:xfrm>
            <a:off x="5547803" y="2524940"/>
            <a:ext cx="408949" cy="1321686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10C8687-C8BF-4CE7-8129-858790B922A6}"/>
              </a:ext>
            </a:extLst>
          </p:cNvPr>
          <p:cNvSpPr txBox="1"/>
          <p:nvPr/>
        </p:nvSpPr>
        <p:spPr>
          <a:xfrm>
            <a:off x="2281893" y="5656069"/>
            <a:ext cx="3039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25 connecteurs externes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8DE7B9D-CD54-4C37-9632-ED05E7AC6B02}"/>
              </a:ext>
            </a:extLst>
          </p:cNvPr>
          <p:cNvCxnSpPr>
            <a:cxnSpLocks/>
          </p:cNvCxnSpPr>
          <p:nvPr/>
        </p:nvCxnSpPr>
        <p:spPr>
          <a:xfrm flipV="1">
            <a:off x="5321508" y="5076659"/>
            <a:ext cx="396286" cy="712576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5642429-2BB6-4725-A40B-D0C530C31D7F}"/>
              </a:ext>
            </a:extLst>
          </p:cNvPr>
          <p:cNvSpPr/>
          <p:nvPr/>
        </p:nvSpPr>
        <p:spPr>
          <a:xfrm>
            <a:off x="4858460" y="4614375"/>
            <a:ext cx="2788044" cy="487323"/>
          </a:xfrm>
          <a:prstGeom prst="ellipse">
            <a:avLst/>
          </a:prstGeom>
          <a:noFill/>
          <a:ln>
            <a:solidFill>
              <a:srgbClr val="4DB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E210EAE-ABF9-49F8-92BC-24A2CE24A09A}"/>
              </a:ext>
            </a:extLst>
          </p:cNvPr>
          <p:cNvCxnSpPr>
            <a:cxnSpLocks/>
          </p:cNvCxnSpPr>
          <p:nvPr/>
        </p:nvCxnSpPr>
        <p:spPr>
          <a:xfrm flipH="1" flipV="1">
            <a:off x="7190968" y="4365297"/>
            <a:ext cx="919028" cy="73657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ECBBC54-11C6-4C28-BF04-A96AACBDFA9A}"/>
              </a:ext>
            </a:extLst>
          </p:cNvPr>
          <p:cNvSpPr txBox="1"/>
          <p:nvPr/>
        </p:nvSpPr>
        <p:spPr>
          <a:xfrm>
            <a:off x="8167696" y="4207172"/>
            <a:ext cx="24945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Capteur de lumière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435725F-5E17-4BC9-8C8B-A324054D1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27" y="2709042"/>
            <a:ext cx="854105" cy="77586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6DD8824-073D-40CA-8DBE-1525976D3EB1}"/>
              </a:ext>
            </a:extLst>
          </p:cNvPr>
          <p:cNvSpPr txBox="1"/>
          <p:nvPr/>
        </p:nvSpPr>
        <p:spPr>
          <a:xfrm>
            <a:off x="7753095" y="2800524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Radio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9D3CD134-0C80-44E6-A539-B4B0F8824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41" y="2803262"/>
            <a:ext cx="784060" cy="70668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565D449-842F-4F7E-9DC9-B2854220A2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48" y="2949647"/>
            <a:ext cx="248612" cy="342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1041755D-99F4-4622-8A2A-94EAFA60E9C7}"/>
              </a:ext>
            </a:extLst>
          </p:cNvPr>
          <p:cNvSpPr txBox="1"/>
          <p:nvPr/>
        </p:nvSpPr>
        <p:spPr>
          <a:xfrm>
            <a:off x="3375717" y="2707859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Bluetooth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06754DC-82C2-4589-8796-4E235E457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716" y="3973834"/>
            <a:ext cx="624762" cy="624762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E2916093-AF05-4163-A1E2-6F5B51BCDECC}"/>
              </a:ext>
            </a:extLst>
          </p:cNvPr>
          <p:cNvSpPr txBox="1"/>
          <p:nvPr/>
        </p:nvSpPr>
        <p:spPr>
          <a:xfrm>
            <a:off x="4415751" y="6185885"/>
            <a:ext cx="387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Carte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microbit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BBC (recto)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F437748-8B13-4A34-B41D-538A0EABBB72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21262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8" y="-9040"/>
            <a:ext cx="12260532" cy="6855087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6299E9B-D0BF-4C04-B156-E52B242FA27E}"/>
              </a:ext>
            </a:extLst>
          </p:cNvPr>
          <p:cNvCxnSpPr>
            <a:cxnSpLocks/>
          </p:cNvCxnSpPr>
          <p:nvPr/>
        </p:nvCxnSpPr>
        <p:spPr>
          <a:xfrm flipH="1" flipV="1">
            <a:off x="7190968" y="4365297"/>
            <a:ext cx="919028" cy="73657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9E61678-50BD-459B-9FCF-499FD242A64B}"/>
              </a:ext>
            </a:extLst>
          </p:cNvPr>
          <p:cNvCxnSpPr>
            <a:cxnSpLocks/>
          </p:cNvCxnSpPr>
          <p:nvPr/>
        </p:nvCxnSpPr>
        <p:spPr>
          <a:xfrm>
            <a:off x="5547803" y="2524940"/>
            <a:ext cx="408949" cy="132168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1CBFE28-5D7D-41ED-A54E-570DF1C26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37" y="3128621"/>
            <a:ext cx="2377114" cy="20986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7C383E-98FB-4359-8CC8-42E101B517CC}"/>
              </a:ext>
            </a:extLst>
          </p:cNvPr>
          <p:cNvSpPr txBox="1"/>
          <p:nvPr/>
        </p:nvSpPr>
        <p:spPr>
          <a:xfrm>
            <a:off x="1523999" y="3484908"/>
            <a:ext cx="24064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Bouton poussoir 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643056-6156-4EF6-A94D-7A1FD8B2C08C}"/>
              </a:ext>
            </a:extLst>
          </p:cNvPr>
          <p:cNvSpPr txBox="1"/>
          <p:nvPr/>
        </p:nvSpPr>
        <p:spPr>
          <a:xfrm>
            <a:off x="8198089" y="3534161"/>
            <a:ext cx="23823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Bouton poussoir B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3C77A4E-A439-47D9-B398-96FF492903A9}"/>
              </a:ext>
            </a:extLst>
          </p:cNvPr>
          <p:cNvCxnSpPr/>
          <p:nvPr/>
        </p:nvCxnSpPr>
        <p:spPr>
          <a:xfrm>
            <a:off x="4062334" y="3690610"/>
            <a:ext cx="1259174" cy="487323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1DDB607-171F-4407-899F-90B32E36C963}"/>
              </a:ext>
            </a:extLst>
          </p:cNvPr>
          <p:cNvCxnSpPr>
            <a:cxnSpLocks/>
          </p:cNvCxnSpPr>
          <p:nvPr/>
        </p:nvCxnSpPr>
        <p:spPr>
          <a:xfrm flipH="1">
            <a:off x="7108388" y="3821415"/>
            <a:ext cx="940353" cy="356518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10C8687-C8BF-4CE7-8129-858790B922A6}"/>
              </a:ext>
            </a:extLst>
          </p:cNvPr>
          <p:cNvSpPr txBox="1"/>
          <p:nvPr/>
        </p:nvSpPr>
        <p:spPr>
          <a:xfrm>
            <a:off x="2281893" y="5656069"/>
            <a:ext cx="3039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25 connecteurs externes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8DE7B9D-CD54-4C37-9632-ED05E7AC6B02}"/>
              </a:ext>
            </a:extLst>
          </p:cNvPr>
          <p:cNvCxnSpPr>
            <a:cxnSpLocks/>
          </p:cNvCxnSpPr>
          <p:nvPr/>
        </p:nvCxnSpPr>
        <p:spPr>
          <a:xfrm flipV="1">
            <a:off x="5321508" y="5076659"/>
            <a:ext cx="396286" cy="712576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5642429-2BB6-4725-A40B-D0C530C31D7F}"/>
              </a:ext>
            </a:extLst>
          </p:cNvPr>
          <p:cNvSpPr/>
          <p:nvPr/>
        </p:nvSpPr>
        <p:spPr>
          <a:xfrm>
            <a:off x="4858460" y="4614375"/>
            <a:ext cx="2788044" cy="487323"/>
          </a:xfrm>
          <a:prstGeom prst="ellipse">
            <a:avLst/>
          </a:prstGeom>
          <a:noFill/>
          <a:ln>
            <a:solidFill>
              <a:srgbClr val="4DB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B5BFEBD-5B4C-4ECB-B8E1-C990D5DECD2C}"/>
              </a:ext>
            </a:extLst>
          </p:cNvPr>
          <p:cNvCxnSpPr>
            <a:cxnSpLocks/>
          </p:cNvCxnSpPr>
          <p:nvPr/>
        </p:nvCxnSpPr>
        <p:spPr>
          <a:xfrm flipH="1">
            <a:off x="6226551" y="2498969"/>
            <a:ext cx="202958" cy="764189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C108FD1-2AE6-46D4-9BA3-49D905413CAB}"/>
              </a:ext>
            </a:extLst>
          </p:cNvPr>
          <p:cNvSpPr txBox="1"/>
          <p:nvPr/>
        </p:nvSpPr>
        <p:spPr>
          <a:xfrm>
            <a:off x="6528933" y="2213746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Connecteur micro </a:t>
            </a:r>
            <a:r>
              <a:rPr lang="fr-FR" sz="2000" b="1" dirty="0" err="1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usb</a:t>
            </a:r>
            <a:endParaRPr lang="fr-FR" sz="2000" b="1" dirty="0">
              <a:solidFill>
                <a:srgbClr val="4DBEC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37B195-6DC2-487C-B2BC-1216B75E8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79" y="3233197"/>
            <a:ext cx="2172430" cy="1843462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1C08F5B-C249-46DF-8948-03B3B7D581E8}"/>
              </a:ext>
            </a:extLst>
          </p:cNvPr>
          <p:cNvCxnSpPr>
            <a:cxnSpLocks/>
          </p:cNvCxnSpPr>
          <p:nvPr/>
        </p:nvCxnSpPr>
        <p:spPr>
          <a:xfrm flipH="1" flipV="1">
            <a:off x="6909344" y="4438954"/>
            <a:ext cx="1453457" cy="515875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8994BAC-8581-49BB-83F7-E10DA5931537}"/>
              </a:ext>
            </a:extLst>
          </p:cNvPr>
          <p:cNvSpPr txBox="1"/>
          <p:nvPr/>
        </p:nvSpPr>
        <p:spPr>
          <a:xfrm>
            <a:off x="8465143" y="4783744"/>
            <a:ext cx="332613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Capteur de température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E4B9E1D-C880-4491-8F9C-B074E84012B6}"/>
              </a:ext>
            </a:extLst>
          </p:cNvPr>
          <p:cNvCxnSpPr>
            <a:cxnSpLocks/>
          </p:cNvCxnSpPr>
          <p:nvPr/>
        </p:nvCxnSpPr>
        <p:spPr>
          <a:xfrm flipV="1">
            <a:off x="4031735" y="4468989"/>
            <a:ext cx="1354522" cy="526956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4477C301-5203-4837-9467-72C3E534346A}"/>
              </a:ext>
            </a:extLst>
          </p:cNvPr>
          <p:cNvSpPr txBox="1"/>
          <p:nvPr/>
        </p:nvSpPr>
        <p:spPr>
          <a:xfrm>
            <a:off x="2088028" y="4783744"/>
            <a:ext cx="20183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Accéléromètre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5399FB4-9728-4BDD-AF86-5F6E53D2780A}"/>
              </a:ext>
            </a:extLst>
          </p:cNvPr>
          <p:cNvSpPr txBox="1"/>
          <p:nvPr/>
        </p:nvSpPr>
        <p:spPr>
          <a:xfrm>
            <a:off x="2049280" y="4170658"/>
            <a:ext cx="20183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Boussole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07B474F-0C4E-4B18-8AA7-929ACB6F5A83}"/>
              </a:ext>
            </a:extLst>
          </p:cNvPr>
          <p:cNvCxnSpPr>
            <a:cxnSpLocks/>
          </p:cNvCxnSpPr>
          <p:nvPr/>
        </p:nvCxnSpPr>
        <p:spPr>
          <a:xfrm flipV="1">
            <a:off x="3469602" y="4280570"/>
            <a:ext cx="1772500" cy="90143"/>
          </a:xfrm>
          <a:prstGeom prst="straightConnector1">
            <a:avLst/>
          </a:prstGeom>
          <a:ln w="57150">
            <a:solidFill>
              <a:srgbClr val="4DBEC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9A8CF627-AA7E-4FC1-B1CD-BEB783CF9016}"/>
              </a:ext>
            </a:extLst>
          </p:cNvPr>
          <p:cNvSpPr txBox="1"/>
          <p:nvPr/>
        </p:nvSpPr>
        <p:spPr>
          <a:xfrm>
            <a:off x="8167696" y="4207172"/>
            <a:ext cx="24945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Capteur de lumière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E44B58B-542A-42D9-8153-FA2D9769FA26}"/>
              </a:ext>
            </a:extLst>
          </p:cNvPr>
          <p:cNvSpPr txBox="1"/>
          <p:nvPr/>
        </p:nvSpPr>
        <p:spPr>
          <a:xfrm>
            <a:off x="2660844" y="2012419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Matrice de 25 </a:t>
            </a:r>
            <a:r>
              <a:rPr lang="fr-FR" sz="2000" b="1" dirty="0" err="1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Leds</a:t>
            </a:r>
            <a:r>
              <a:rPr lang="fr-FR" sz="2000" b="1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rouge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35C9154-3C66-442C-BF84-B80A7AEE1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27" y="2709042"/>
            <a:ext cx="854105" cy="77586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18D61B93-4D49-4F60-8A68-9A835B0EAFB7}"/>
              </a:ext>
            </a:extLst>
          </p:cNvPr>
          <p:cNvSpPr txBox="1"/>
          <p:nvPr/>
        </p:nvSpPr>
        <p:spPr>
          <a:xfrm>
            <a:off x="7753095" y="2800524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Radio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6EFBCFC3-17F7-40B3-B6D0-B95D0AEAB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41" y="2803262"/>
            <a:ext cx="784060" cy="7066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A534019-8765-4985-956E-4CE7E4544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48" y="2949647"/>
            <a:ext cx="248612" cy="342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7396A79A-3AFB-40E7-B6CF-83AB041DA01B}"/>
              </a:ext>
            </a:extLst>
          </p:cNvPr>
          <p:cNvSpPr txBox="1"/>
          <p:nvPr/>
        </p:nvSpPr>
        <p:spPr>
          <a:xfrm>
            <a:off x="3375717" y="2707859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DBEC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Bluetooth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C8537495-49DD-4E1D-AED3-A2F056465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89" y="4045467"/>
            <a:ext cx="589461" cy="59463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EB51BB0B-77A2-43D7-B122-A60828877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2" y="4870957"/>
            <a:ext cx="910287" cy="75441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E165329-47FB-4C39-9456-D8428BD0E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82" y="4616287"/>
            <a:ext cx="251445" cy="67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3E4EDEC-ED47-4BAE-A9E3-8C28635B7D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716" y="3973834"/>
            <a:ext cx="624762" cy="624762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C5FFBF6E-6059-49CB-A2AC-9A53A4B34839}"/>
              </a:ext>
            </a:extLst>
          </p:cNvPr>
          <p:cNvSpPr txBox="1"/>
          <p:nvPr/>
        </p:nvSpPr>
        <p:spPr>
          <a:xfrm>
            <a:off x="4415751" y="6185885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Carte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microbit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BBC (verso)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735E6C44-1236-49B5-8A39-C849D7356AD1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2635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6C47F61-6228-4D9C-9A5E-982A23125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" y="307356"/>
            <a:ext cx="11257559" cy="593290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4E68C73-C745-43DD-8963-1111E5AF4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2" y="322685"/>
            <a:ext cx="11257559" cy="59329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30D3DB4C-7E33-4501-A68C-E229532EE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" y="292027"/>
            <a:ext cx="11420839" cy="593290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3B8A557-374F-4257-A149-1624119D7886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13491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448850-B2F8-4EDD-A0AE-E1C5D9F9037C}"/>
              </a:ext>
            </a:extLst>
          </p:cNvPr>
          <p:cNvSpPr txBox="1"/>
          <p:nvPr/>
        </p:nvSpPr>
        <p:spPr>
          <a:xfrm>
            <a:off x="2610911" y="3308866"/>
            <a:ext cx="763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Exemples de réalisations avec la carte </a:t>
            </a:r>
            <a:r>
              <a:rPr lang="fr-FR" sz="2800" dirty="0" err="1"/>
              <a:t>Microbit</a:t>
            </a:r>
            <a:r>
              <a:rPr lang="fr-FR" sz="2800" dirty="0"/>
              <a:t> BBC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6F2FAD-AB91-4BFE-BBAF-04744BCF6388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144C6A-FC2A-4591-9DEF-DEB725E73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89" y="-223496"/>
            <a:ext cx="7398362" cy="70814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AC0D6A-1B7F-4061-9EA5-9754E60BE003}"/>
              </a:ext>
            </a:extLst>
          </p:cNvPr>
          <p:cNvSpPr txBox="1"/>
          <p:nvPr/>
        </p:nvSpPr>
        <p:spPr>
          <a:xfrm>
            <a:off x="3068771" y="5397726"/>
            <a:ext cx="2336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de recul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EFEFC75-4B1F-4EDB-94E5-E2368DB36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5300"/>
          <a:stretch/>
        </p:blipFill>
        <p:spPr>
          <a:xfrm>
            <a:off x="1262969" y="21790"/>
            <a:ext cx="9781128" cy="685799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FCFB958-24FB-4A3D-B340-07A5F10B2D6D}"/>
              </a:ext>
            </a:extLst>
          </p:cNvPr>
          <p:cNvSpPr txBox="1"/>
          <p:nvPr/>
        </p:nvSpPr>
        <p:spPr>
          <a:xfrm>
            <a:off x="7071554" y="5757479"/>
            <a:ext cx="35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Eclairage automatique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BA9AAB-EB6D-495C-BAE5-1087AE0D6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70" y="-223496"/>
            <a:ext cx="9644748" cy="704787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A6F1C72-B124-4207-8450-CEBFA87B7F77}"/>
              </a:ext>
            </a:extLst>
          </p:cNvPr>
          <p:cNvSpPr txBox="1"/>
          <p:nvPr/>
        </p:nvSpPr>
        <p:spPr>
          <a:xfrm>
            <a:off x="4950547" y="617984"/>
            <a:ext cx="5556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Alarme de maison  + télécommande</a:t>
            </a:r>
          </a:p>
          <a:p>
            <a:pPr algn="ctr"/>
            <a:r>
              <a:rPr lang="fr-FR" sz="28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Pilotable par smartphone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9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448850-B2F8-4EDD-A0AE-E1C5D9F9037C}"/>
              </a:ext>
            </a:extLst>
          </p:cNvPr>
          <p:cNvSpPr txBox="1"/>
          <p:nvPr/>
        </p:nvSpPr>
        <p:spPr>
          <a:xfrm>
            <a:off x="2610911" y="3308866"/>
            <a:ext cx="763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Exemples de réalisations avec la carte </a:t>
            </a:r>
            <a:r>
              <a:rPr lang="fr-FR" sz="2800" dirty="0" err="1"/>
              <a:t>Microbit</a:t>
            </a:r>
            <a:r>
              <a:rPr lang="fr-FR" sz="2800" dirty="0"/>
              <a:t> BBC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6F2FAD-AB91-4BFE-BBAF-04744BCF6388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pic>
        <p:nvPicPr>
          <p:cNvPr id="7" name="microbit voting machine">
            <a:hlinkClick r:id="" action="ppaction://media"/>
            <a:extLst>
              <a:ext uri="{FF2B5EF4-FFF2-40B4-BE49-F238E27FC236}">
                <a16:creationId xmlns:a16="http://schemas.microsoft.com/office/drawing/2014/main" id="{E9F80D5A-5169-41A8-8D3C-F291A281D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D64D04-6BEB-4DD7-8E52-C59A29529DE5}"/>
              </a:ext>
            </a:extLst>
          </p:cNvPr>
          <p:cNvSpPr txBox="1"/>
          <p:nvPr/>
        </p:nvSpPr>
        <p:spPr>
          <a:xfrm>
            <a:off x="9558975" y="1748563"/>
            <a:ext cx="2525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Boitiers de vote</a:t>
            </a:r>
          </a:p>
        </p:txBody>
      </p:sp>
    </p:spTree>
    <p:extLst>
      <p:ext uri="{BB962C8B-B14F-4D97-AF65-F5344CB8AC3E}">
        <p14:creationId xmlns:p14="http://schemas.microsoft.com/office/powerpoint/2010/main" val="2634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448850-B2F8-4EDD-A0AE-E1C5D9F9037C}"/>
              </a:ext>
            </a:extLst>
          </p:cNvPr>
          <p:cNvSpPr txBox="1"/>
          <p:nvPr/>
        </p:nvSpPr>
        <p:spPr>
          <a:xfrm>
            <a:off x="2610911" y="3308866"/>
            <a:ext cx="763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Exemples de réalisations avec la carte </a:t>
            </a:r>
            <a:r>
              <a:rPr lang="fr-FR" sz="2800" dirty="0" err="1"/>
              <a:t>Microbit</a:t>
            </a:r>
            <a:r>
              <a:rPr lang="fr-FR" sz="2800" dirty="0"/>
              <a:t> BBC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6F2FAD-AB91-4BFE-BBAF-04744BCF6388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pic>
        <p:nvPicPr>
          <p:cNvPr id="6" name="micro MOVE mini">
            <a:hlinkClick r:id="" action="ppaction://media"/>
            <a:extLst>
              <a:ext uri="{FF2B5EF4-FFF2-40B4-BE49-F238E27FC236}">
                <a16:creationId xmlns:a16="http://schemas.microsoft.com/office/drawing/2014/main" id="{83BC2346-AF88-43B6-AC9A-A918061DC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7" y="29404"/>
            <a:ext cx="121920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1580A7-8454-406A-8367-BB9BB3696595}"/>
              </a:ext>
            </a:extLst>
          </p:cNvPr>
          <p:cNvSpPr txBox="1"/>
          <p:nvPr/>
        </p:nvSpPr>
        <p:spPr>
          <a:xfrm>
            <a:off x="7435211" y="457520"/>
            <a:ext cx="366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 + télécommande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619441-BF45-47A4-873E-E43C13C657FF}"/>
              </a:ext>
            </a:extLst>
          </p:cNvPr>
          <p:cNvSpPr txBox="1"/>
          <p:nvPr/>
        </p:nvSpPr>
        <p:spPr>
          <a:xfrm>
            <a:off x="1253609" y="533482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4DBE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55€</a:t>
            </a:r>
          </a:p>
        </p:txBody>
      </p:sp>
    </p:spTree>
    <p:extLst>
      <p:ext uri="{BB962C8B-B14F-4D97-AF65-F5344CB8AC3E}">
        <p14:creationId xmlns:p14="http://schemas.microsoft.com/office/powerpoint/2010/main" val="24682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471734-A8B0-4E07-87BA-13182DEB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26574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27304F-0035-4FAA-AE65-44628273B0DE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AE7CFD-7F2B-4729-83B8-B7A21329C2B5}"/>
              </a:ext>
            </a:extLst>
          </p:cNvPr>
          <p:cNvSpPr txBox="1"/>
          <p:nvPr/>
        </p:nvSpPr>
        <p:spPr>
          <a:xfrm>
            <a:off x="4233129" y="4872821"/>
            <a:ext cx="40205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Merci de votre attention…</a:t>
            </a:r>
            <a:endParaRPr lang="fr-FR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8450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sz="4900" b="1" dirty="0"/>
              <a:t>Une action pour sensibiliser aux sciences du numérique</a:t>
            </a: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3672592"/>
            <a:ext cx="11395497" cy="2458387"/>
          </a:xfrm>
        </p:spPr>
        <p:txBody>
          <a:bodyPr>
            <a:normAutofit/>
          </a:bodyPr>
          <a:lstStyle/>
          <a:p>
            <a:pPr algn="l"/>
            <a:r>
              <a:rPr lang="fr-FR" dirty="0"/>
              <a:t>La Fondation </a:t>
            </a:r>
            <a:r>
              <a:rPr lang="fr-FR" dirty="0" err="1"/>
              <a:t>CGénial</a:t>
            </a:r>
            <a:r>
              <a:rPr lang="fr-FR" dirty="0"/>
              <a:t> propose d'</a:t>
            </a:r>
            <a:r>
              <a:rPr lang="fr-FR" b="1" dirty="0"/>
              <a:t>accompagner les enseignants et leurs élèves </a:t>
            </a:r>
            <a:r>
              <a:rPr lang="fr-FR" dirty="0"/>
              <a:t>dans la mise en place de</a:t>
            </a:r>
            <a:r>
              <a:rPr lang="fr-FR" b="1" dirty="0"/>
              <a:t> projets numériques</a:t>
            </a:r>
            <a:r>
              <a:rPr lang="fr-FR" dirty="0"/>
              <a:t> en utilisant des objets connectés.</a:t>
            </a:r>
          </a:p>
          <a:p>
            <a:pPr algn="l"/>
            <a:endParaRPr lang="fr-FR" dirty="0"/>
          </a:p>
          <a:p>
            <a:pPr algn="l"/>
            <a:r>
              <a:rPr lang="fr-FR" dirty="0"/>
              <a:t>Les élèves imaginent des</a:t>
            </a:r>
            <a:r>
              <a:rPr lang="fr-FR" b="1" dirty="0"/>
              <a:t> dispositifs </a:t>
            </a:r>
            <a:r>
              <a:rPr lang="fr-FR" dirty="0"/>
              <a:t>en travaillant en petits groupes et dans une </a:t>
            </a:r>
            <a:r>
              <a:rPr lang="fr-FR" b="1" dirty="0"/>
              <a:t>démarche projet.</a:t>
            </a:r>
            <a:endParaRPr lang="fr-FR" dirty="0"/>
          </a:p>
          <a:p>
            <a:pPr algn="l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BCEDCD-62E3-4550-9558-11EFB40EC25F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299503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95061"/>
            <a:ext cx="9144000" cy="1885307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sz="4900" b="1" dirty="0"/>
              <a:t>Pédagogie</a:t>
            </a: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3672592"/>
            <a:ext cx="11395497" cy="2458387"/>
          </a:xfrm>
        </p:spPr>
        <p:txBody>
          <a:bodyPr>
            <a:normAutofit lnSpcReduction="10000"/>
          </a:bodyPr>
          <a:lstStyle/>
          <a:p>
            <a:pPr algn="l"/>
            <a:r>
              <a:rPr lang="fr-FR" dirty="0"/>
              <a:t>Objectifs 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Susciter plus d’intérêt chez les élèves pour les sciences du numérique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Dynamiser l’apprentissage de la programmation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Favoriser </a:t>
            </a:r>
            <a:r>
              <a:rPr lang="fr-FR" b="1" dirty="0"/>
              <a:t>l’esprit d’équipe</a:t>
            </a:r>
            <a:r>
              <a:rPr lang="fr-FR" dirty="0"/>
              <a:t>, de créativité et d</a:t>
            </a:r>
            <a:r>
              <a:rPr lang="fr-FR" b="1" dirty="0"/>
              <a:t>’innovation</a:t>
            </a:r>
            <a:r>
              <a:rPr lang="fr-FR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Permettre une </a:t>
            </a:r>
            <a:r>
              <a:rPr lang="fr-FR" b="1" dirty="0"/>
              <a:t>approche expérimentale </a:t>
            </a:r>
            <a:r>
              <a:rPr lang="fr-FR" dirty="0"/>
              <a:t>des sciences, des techniques et du numérique par l’objet et la </a:t>
            </a:r>
            <a:r>
              <a:rPr lang="fr-FR" b="1" dirty="0"/>
              <a:t>manipulation</a:t>
            </a:r>
            <a:r>
              <a:rPr lang="fr-FR" dirty="0"/>
              <a:t>.</a:t>
            </a:r>
          </a:p>
          <a:p>
            <a:pPr algn="l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6090AB-8E3E-4461-8B85-1FE206D08D64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351002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95061"/>
            <a:ext cx="9144000" cy="1885307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sz="4900" b="1" dirty="0"/>
              <a:t>Parcours Avenir</a:t>
            </a: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3672592"/>
            <a:ext cx="11395497" cy="2458387"/>
          </a:xfrm>
        </p:spPr>
        <p:txBody>
          <a:bodyPr>
            <a:normAutofit/>
          </a:bodyPr>
          <a:lstStyle/>
          <a:p>
            <a:pPr algn="l"/>
            <a:r>
              <a:rPr lang="fr-FR" dirty="0"/>
              <a:t>Objectifs 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Rapprocher le monde du travail et les collégiens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Découvrir des secteurs d’activités</a:t>
            </a:r>
          </a:p>
          <a:p>
            <a:pPr algn="l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6090AB-8E3E-4461-8B85-1FE206D08D64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153096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12927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sz="4900" b="1" dirty="0"/>
              <a:t>Les modalités :</a:t>
            </a: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2941983"/>
            <a:ext cx="11395497" cy="318899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Le kit est financé par des partenaires (entreprises, artisans, commerçants, fournisseurs).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Le coût  du kit : 1000 €   (défiscalisation = 400€)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Un kit peut être financé par plusieurs partenaires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/>
              <a:t>La fondation </a:t>
            </a:r>
            <a:r>
              <a:rPr lang="fr-FR" dirty="0" err="1"/>
              <a:t>Cgénial</a:t>
            </a:r>
            <a:r>
              <a:rPr lang="fr-FR" dirty="0"/>
              <a:t> s’occupe de l’aspect administratif.</a:t>
            </a:r>
          </a:p>
          <a:p>
            <a:pPr lvl="2" algn="l"/>
            <a:r>
              <a:rPr lang="fr-FR" dirty="0"/>
              <a:t> </a:t>
            </a:r>
          </a:p>
          <a:p>
            <a:pPr marL="1257300" lvl="2" indent="-342900" algn="l">
              <a:buFont typeface="Wingdings" panose="05000000000000000000" pitchFamily="2" charset="2"/>
              <a:buChar char="§"/>
            </a:pPr>
            <a:endParaRPr lang="fr-FR" dirty="0"/>
          </a:p>
          <a:p>
            <a:pPr algn="l"/>
            <a:endParaRPr lang="fr-FR" dirty="0"/>
          </a:p>
          <a:p>
            <a:pPr algn="l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6090AB-8E3E-4461-8B85-1FE206D08D64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34518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3"/>
            <a:ext cx="12234156" cy="68403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12927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r>
              <a:rPr lang="fr-FR" sz="4900" b="1" dirty="0"/>
              <a:t>Les interlocuteurs académiques:</a:t>
            </a: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408" y="3737114"/>
            <a:ext cx="10637862" cy="3188997"/>
          </a:xfrm>
        </p:spPr>
        <p:txBody>
          <a:bodyPr>
            <a:normAutofit/>
          </a:bodyPr>
          <a:lstStyle/>
          <a:p>
            <a:pPr lvl="2" algn="l"/>
            <a:r>
              <a:rPr lang="fr-FR" dirty="0"/>
              <a:t>Education nationale :    </a:t>
            </a:r>
            <a:r>
              <a:rPr lang="fr-FR" sz="2800" dirty="0"/>
              <a:t>HUGO Jean-Louis  	</a:t>
            </a:r>
            <a:r>
              <a:rPr lang="fr-FR" dirty="0">
                <a:hlinkClick r:id="rId3"/>
              </a:rPr>
              <a:t>jeanlouis.hugo@ac-lyon.fr</a:t>
            </a:r>
            <a:r>
              <a:rPr lang="fr-FR" dirty="0"/>
              <a:t> </a:t>
            </a:r>
          </a:p>
          <a:p>
            <a:pPr lvl="2" algn="l"/>
            <a:r>
              <a:rPr lang="fr-FR" dirty="0"/>
              <a:t>	Référent académique pour l’opération (présentation et formation)</a:t>
            </a:r>
          </a:p>
          <a:p>
            <a:pPr lvl="2" algn="l"/>
            <a:endParaRPr lang="fr-FR" dirty="0"/>
          </a:p>
          <a:p>
            <a:pPr lvl="2" algn="l"/>
            <a:endParaRPr lang="fr-FR" dirty="0"/>
          </a:p>
          <a:p>
            <a:pPr lvl="2" algn="l"/>
            <a:r>
              <a:rPr lang="fr-FR" dirty="0"/>
              <a:t>Fondation </a:t>
            </a:r>
            <a:r>
              <a:rPr lang="fr-FR" dirty="0" err="1"/>
              <a:t>Cgénial</a:t>
            </a:r>
            <a:r>
              <a:rPr lang="fr-FR" dirty="0"/>
              <a:t> :  </a:t>
            </a:r>
            <a:r>
              <a:rPr lang="fr-FR" sz="2800" dirty="0"/>
              <a:t>Jean-Michel BASSAL	</a:t>
            </a:r>
            <a:r>
              <a:rPr lang="fr-FR" dirty="0">
                <a:hlinkClick r:id="rId4"/>
              </a:rPr>
              <a:t>Jm.bassal@cgénial.org</a:t>
            </a:r>
            <a:r>
              <a:rPr lang="fr-FR" dirty="0"/>
              <a:t> </a:t>
            </a:r>
          </a:p>
          <a:p>
            <a:pPr lvl="2" algn="l"/>
            <a:r>
              <a:rPr lang="fr-FR" b="1" dirty="0"/>
              <a:t> 	</a:t>
            </a:r>
            <a:r>
              <a:rPr lang="fr-FR" sz="1800" dirty="0"/>
              <a:t>Délégué Régional </a:t>
            </a:r>
            <a:r>
              <a:rPr lang="fr-FR" sz="1800" dirty="0" err="1"/>
              <a:t>Cgénial</a:t>
            </a:r>
            <a:r>
              <a:rPr lang="fr-FR" sz="1800" dirty="0"/>
              <a:t> ( partenaires et aspect administratif)</a:t>
            </a:r>
          </a:p>
          <a:p>
            <a:pPr algn="l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6090AB-8E3E-4461-8B85-1FE206D08D64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pic>
        <p:nvPicPr>
          <p:cNvPr id="1026" name="Picture 2" descr="RÃ©sultat de recherche d'images pour &quot;cgenial image&quot;">
            <a:extLst>
              <a:ext uri="{FF2B5EF4-FFF2-40B4-BE49-F238E27FC236}">
                <a16:creationId xmlns:a16="http://schemas.microsoft.com/office/drawing/2014/main" id="{A27EFE80-D5B6-4F2A-A2FA-72103A3E9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3" b="25224"/>
          <a:stretch/>
        </p:blipFill>
        <p:spPr bwMode="auto">
          <a:xfrm>
            <a:off x="-7827" y="5367283"/>
            <a:ext cx="1664349" cy="74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47B599-A13B-45CF-B821-88EA618AF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7607" r="23465" b="6445"/>
          <a:stretch/>
        </p:blipFill>
        <p:spPr>
          <a:xfrm>
            <a:off x="13252" y="3329641"/>
            <a:ext cx="1643270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471734-A8B0-4E07-87BA-13182DEB5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0"/>
            <a:ext cx="12265742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D34D0A-A2C2-4321-B406-B856B468EF4D}"/>
              </a:ext>
            </a:extLst>
          </p:cNvPr>
          <p:cNvSpPr txBox="1"/>
          <p:nvPr/>
        </p:nvSpPr>
        <p:spPr>
          <a:xfrm>
            <a:off x="704540" y="4414923"/>
            <a:ext cx="10837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solidFill>
                  <a:srgbClr val="4DBEC6"/>
                </a:solidFill>
                <a:latin typeface="Franklin Gothic Demi Cond" panose="020B0706030402020204" pitchFamily="34" charset="0"/>
              </a:rPr>
              <a:t>le kit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B06716-2DA8-4936-BA19-AD9ACF3621E4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254652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3672592"/>
            <a:ext cx="11395497" cy="2458387"/>
          </a:xfrm>
        </p:spPr>
        <p:txBody>
          <a:bodyPr>
            <a:normAutofit/>
          </a:bodyPr>
          <a:lstStyle/>
          <a:p>
            <a:pPr algn="l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625798-056E-42F7-8009-ECECC2571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273" y="1200804"/>
            <a:ext cx="7681150" cy="47874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5540A5-3C2E-4D38-AEC0-E2F05BCF5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33443" r="22605" b="30710"/>
          <a:stretch/>
        </p:blipFill>
        <p:spPr>
          <a:xfrm>
            <a:off x="6383841" y="2003045"/>
            <a:ext cx="4104064" cy="26815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88E2966-64AE-4132-8BD8-17529A487097}"/>
              </a:ext>
            </a:extLst>
          </p:cNvPr>
          <p:cNvSpPr txBox="1"/>
          <p:nvPr/>
        </p:nvSpPr>
        <p:spPr>
          <a:xfrm>
            <a:off x="495177" y="4839025"/>
            <a:ext cx="24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drone  programmable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941FA2-DF1E-45A1-96F2-7929B18DB24E}"/>
              </a:ext>
            </a:extLst>
          </p:cNvPr>
          <p:cNvSpPr txBox="1"/>
          <p:nvPr/>
        </p:nvSpPr>
        <p:spPr>
          <a:xfrm>
            <a:off x="9359018" y="3696245"/>
            <a:ext cx="261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 cartes programmables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7C01D0B-37D3-4295-9959-E392B5993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33005" r="15611" b="35031"/>
          <a:stretch/>
        </p:blipFill>
        <p:spPr>
          <a:xfrm>
            <a:off x="6976788" y="4797781"/>
            <a:ext cx="3077590" cy="14424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7E3AFEE-060B-43FC-AEA7-3020C122381D}"/>
              </a:ext>
            </a:extLst>
          </p:cNvPr>
          <p:cNvSpPr txBox="1"/>
          <p:nvPr/>
        </p:nvSpPr>
        <p:spPr>
          <a:xfrm>
            <a:off x="10054377" y="4985704"/>
            <a:ext cx="19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avec 4 séries de capteurs et actionneurs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B1EC84-4BF4-4FB8-BA69-019F982AD43A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FC90FA9-AECC-4CCB-8595-687F21D9D022}"/>
              </a:ext>
            </a:extLst>
          </p:cNvPr>
          <p:cNvCxnSpPr/>
          <p:nvPr/>
        </p:nvCxnSpPr>
        <p:spPr>
          <a:xfrm>
            <a:off x="6096000" y="2199861"/>
            <a:ext cx="0" cy="4040398"/>
          </a:xfrm>
          <a:prstGeom prst="line">
            <a:avLst/>
          </a:prstGeom>
          <a:ln w="38100">
            <a:solidFill>
              <a:srgbClr val="4DBE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5996348-23D9-4DDD-A0A9-EBAC44B43F31}"/>
              </a:ext>
            </a:extLst>
          </p:cNvPr>
          <p:cNvSpPr txBox="1"/>
          <p:nvPr/>
        </p:nvSpPr>
        <p:spPr>
          <a:xfrm>
            <a:off x="5539410" y="4177933"/>
            <a:ext cx="11848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Pas de lien</a:t>
            </a:r>
          </a:p>
        </p:txBody>
      </p:sp>
    </p:spTree>
    <p:extLst>
      <p:ext uri="{BB962C8B-B14F-4D97-AF65-F5344CB8AC3E}">
        <p14:creationId xmlns:p14="http://schemas.microsoft.com/office/powerpoint/2010/main" val="33282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59FE46-345B-4BBF-91DB-5E704B0D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9" y="2912"/>
            <a:ext cx="12260532" cy="68550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FE65FC-23C0-456F-A9CD-A120CF16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791884"/>
            <a:ext cx="9144000" cy="138604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sz="4900" b="1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816D8D-B909-411A-A382-EAF61C5B2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773" y="3672592"/>
            <a:ext cx="11395497" cy="2458387"/>
          </a:xfrm>
        </p:spPr>
        <p:txBody>
          <a:bodyPr>
            <a:normAutofit/>
          </a:bodyPr>
          <a:lstStyle/>
          <a:p>
            <a:pPr algn="l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787DD7-F774-4C26-902B-1F366E272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3"/>
          <a:stretch/>
        </p:blipFill>
        <p:spPr>
          <a:xfrm>
            <a:off x="198083" y="2095499"/>
            <a:ext cx="7147097" cy="44552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2CA8EB-2AFE-4796-A17B-3BC55C84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633">
            <a:off x="6095999" y="2308406"/>
            <a:ext cx="5310442" cy="26233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3DB606-2E6C-4CA6-A591-6A5E6FB00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27" y="4857178"/>
            <a:ext cx="2007789" cy="11282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06B0F3-F892-40A6-9708-B40FDA62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49" y="0"/>
            <a:ext cx="6245902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EAA6A19-3E86-4206-BA6E-A57C628575AE}"/>
              </a:ext>
            </a:extLst>
          </p:cNvPr>
          <p:cNvSpPr txBox="1"/>
          <p:nvPr/>
        </p:nvSpPr>
        <p:spPr>
          <a:xfrm>
            <a:off x="68151" y="6485756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J-Louis HUGO</a:t>
            </a:r>
          </a:p>
        </p:txBody>
      </p:sp>
    </p:spTree>
    <p:extLst>
      <p:ext uri="{BB962C8B-B14F-4D97-AF65-F5344CB8AC3E}">
        <p14:creationId xmlns:p14="http://schemas.microsoft.com/office/powerpoint/2010/main" val="233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5387</TotalTime>
  <Words>387</Words>
  <Application>Microsoft Office PowerPoint</Application>
  <PresentationFormat>Grand écran</PresentationFormat>
  <Paragraphs>116</Paragraphs>
  <Slides>19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Franklin Gothic Demi Cond</vt:lpstr>
      <vt:lpstr>Arial</vt:lpstr>
      <vt:lpstr>Aharoni</vt:lpstr>
      <vt:lpstr>Calibri</vt:lpstr>
      <vt:lpstr>Calibri Light</vt:lpstr>
      <vt:lpstr>Wingdings</vt:lpstr>
      <vt:lpstr>Thème Office</vt:lpstr>
      <vt:lpstr>Présentation PowerPoint</vt:lpstr>
      <vt:lpstr>    Une action pour sensibiliser aux sciences du numérique </vt:lpstr>
      <vt:lpstr>    Pédagogie </vt:lpstr>
      <vt:lpstr>    Parcours Avenir </vt:lpstr>
      <vt:lpstr>    Les modalités : </vt:lpstr>
      <vt:lpstr>    Les interlocuteurs académiques: </vt:lpstr>
      <vt:lpstr>Présentation PowerPoint</vt:lpstr>
      <vt:lpstr>     </vt:lpstr>
      <vt:lpstr>     </vt:lpstr>
      <vt:lpstr>    « Drone de livraison » </vt:lpstr>
      <vt:lpstr>    « Drone de livraison » </vt:lpstr>
      <vt:lpstr>     </vt:lpstr>
      <vt:lpstr>     </vt:lpstr>
      <vt:lpstr>     </vt:lpstr>
      <vt:lpstr>     </vt:lpstr>
      <vt:lpstr>     </vt:lpstr>
      <vt:lpstr>     </vt:lpstr>
      <vt:lpstr>   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admin</cp:lastModifiedBy>
  <cp:revision>65</cp:revision>
  <dcterms:created xsi:type="dcterms:W3CDTF">2018-11-01T08:20:38Z</dcterms:created>
  <dcterms:modified xsi:type="dcterms:W3CDTF">2018-12-16T11:40:50Z</dcterms:modified>
</cp:coreProperties>
</file>