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42" r:id="rId2"/>
    <p:sldId id="300" r:id="rId3"/>
    <p:sldId id="301" r:id="rId4"/>
    <p:sldId id="302" r:id="rId5"/>
    <p:sldId id="303" r:id="rId6"/>
    <p:sldId id="304" r:id="rId7"/>
    <p:sldId id="305" r:id="rId8"/>
    <p:sldId id="306" r:id="rId9"/>
    <p:sldId id="307" r:id="rId10"/>
    <p:sldId id="309" r:id="rId11"/>
    <p:sldId id="343" r:id="rId12"/>
    <p:sldId id="344" r:id="rId13"/>
    <p:sldId id="345" r:id="rId14"/>
    <p:sldId id="338" r:id="rId15"/>
    <p:sldId id="292" r:id="rId16"/>
    <p:sldId id="310" r:id="rId17"/>
    <p:sldId id="318" r:id="rId18"/>
    <p:sldId id="312" r:id="rId19"/>
    <p:sldId id="313" r:id="rId20"/>
    <p:sldId id="315" r:id="rId21"/>
    <p:sldId id="316" r:id="rId22"/>
    <p:sldId id="317" r:id="rId23"/>
    <p:sldId id="296" r:id="rId24"/>
    <p:sldId id="295" r:id="rId25"/>
    <p:sldId id="319" r:id="rId26"/>
    <p:sldId id="331" r:id="rId27"/>
    <p:sldId id="332" r:id="rId28"/>
    <p:sldId id="323" r:id="rId29"/>
    <p:sldId id="324" r:id="rId30"/>
    <p:sldId id="327" r:id="rId31"/>
    <p:sldId id="326" r:id="rId32"/>
    <p:sldId id="328" r:id="rId33"/>
    <p:sldId id="329" r:id="rId34"/>
    <p:sldId id="330" r:id="rId35"/>
    <p:sldId id="334" r:id="rId36"/>
    <p:sldId id="346" r:id="rId37"/>
    <p:sldId id="347" r:id="rId38"/>
    <p:sldId id="348" r:id="rId39"/>
    <p:sldId id="298" r:id="rId40"/>
    <p:sldId id="339" r:id="rId41"/>
    <p:sldId id="340" r:id="rId42"/>
    <p:sldId id="341" r:id="rId4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74131" autoAdjust="0"/>
  </p:normalViewPr>
  <p:slideViewPr>
    <p:cSldViewPr>
      <p:cViewPr varScale="1">
        <p:scale>
          <a:sx n="67" d="100"/>
          <a:sy n="67" d="100"/>
        </p:scale>
        <p:origin x="-1264"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7019F-D729-40D0-929B-35C029BE8482}" type="datetimeFigureOut">
              <a:rPr lang="fr-FR" smtClean="0"/>
              <a:pPr/>
              <a:t>22/12/2018</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F3EF5-4C8F-4EF3-BE37-CC7982D30382}"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travail en équipe est préconisé dans les</a:t>
            </a:r>
            <a:r>
              <a:rPr lang="fr-FR" baseline="0" dirty="0" smtClean="0"/>
              <a:t> documents d’</a:t>
            </a:r>
            <a:r>
              <a:rPr lang="fr-FR" dirty="0" smtClean="0"/>
              <a:t>accompagnement</a:t>
            </a:r>
            <a:r>
              <a:rPr lang="fr-FR" baseline="0" dirty="0" smtClean="0"/>
              <a:t> des programmes.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cette séance, il s’agit de faire une investigation sur trois structure</a:t>
            </a:r>
            <a:r>
              <a:rPr lang="fr-FR" baseline="0" dirty="0" smtClean="0"/>
              <a:t>s :  l’arc plein cintre, l’arc plein cintre surélevé et l’arc surbaissé. Les structures sont donc réparties sur les six élèves de l’équipe qui formeront trois binômes. Chaque binôme mènera une investigation similaire avec une expérimentation et des simulations avec l’application Algodoo, mais sur des structures différentes.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L’introduction</a:t>
            </a:r>
            <a:r>
              <a:rPr lang="fr-FR" baseline="0" dirty="0" smtClean="0"/>
              <a:t> du compte-rendu d’investigation est préalable aux activités expérimentales. Elle est rédigée en équipe et revient sur les hypothèses de départ formulées dans la classe au lancement de l’activité.</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 la fin de l’expérimentation, chaque binôme rédige </a:t>
            </a:r>
            <a:r>
              <a:rPr lang="fr-FR" baseline="0" dirty="0" smtClean="0"/>
              <a:t>les observations faites sur la structure attribuée et leurs explications au regard des hypothèses.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L’équipe se reforme ensuite pour rédiger une</a:t>
            </a:r>
            <a:r>
              <a:rPr lang="fr-FR" baseline="0" dirty="0" smtClean="0"/>
              <a:t> conclusion avec un retour sur les hypothèses de départ.</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cette exemple,</a:t>
            </a:r>
            <a:r>
              <a:rPr lang="fr-FR" baseline="0" dirty="0" smtClean="0"/>
              <a:t> les différentes étapes de la programmation sous mBlock sont réparties sur les trois postes informatiques de l’îlot. Une fois la programmation testée et validée, la sauvegarde des lutins en local dans l’espace de travail de l’équipe permet de les importer pour terminer la programmation du scénario dans un seul fichier.</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Chaque équipe doit disposer</a:t>
            </a:r>
            <a:r>
              <a:rPr lang="fr-FR" baseline="0" dirty="0" smtClean="0"/>
              <a:t> d’un espace de travail qui lui est propre : l’îlot. </a:t>
            </a:r>
            <a:r>
              <a:rPr lang="fr-FR" dirty="0" smtClean="0"/>
              <a:t>Cet espace est adapté aux différentes activités.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Multiplier les îlots multiplie</a:t>
            </a:r>
            <a:r>
              <a:rPr lang="fr-FR" baseline="0" dirty="0" smtClean="0"/>
              <a:t> le mobilier, ce qui n’est pas toujours possible dans une petite salle. </a:t>
            </a:r>
          </a:p>
          <a:p>
            <a:r>
              <a:rPr lang="fr-FR" baseline="0" dirty="0" smtClean="0"/>
              <a:t>Installer six élèves par îlot ne fonctionnent que si les supports sont en nombre suffisants pour que les activités soient menées en parallèle ou que les tâches soient suffisamment conséquentes pour être réparties dans l’équipe.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20</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Installation</a:t>
            </a:r>
            <a:r>
              <a:rPr lang="fr-FR" baseline="0" dirty="0" smtClean="0"/>
              <a:t> en groupe classe, lors d’un lancement d’activité, d’un bilan de séance ou d’une structure de connaissance.</a:t>
            </a:r>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22</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Mettre des élèves ensemble pour faire une même tâche, n’est pas un travail d’équipe ! Un travail en équipe implique une collaboration, une interdépendance des élèves. Pour mener à bien une tâche, les élèves ont besoin des uns et des autres</a:t>
            </a:r>
            <a:r>
              <a:rPr lang="fr-FR" baseline="0" dirty="0" smtClean="0"/>
              <a:t> : ils s’entraident, ils mutualisent leur travail.</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Installation des élèves lors de l’utilisation des postes informatiques.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23</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Installation des élèves en équipe.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24</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début d’année, il est souhaitable</a:t>
            </a:r>
            <a:r>
              <a:rPr lang="fr-FR" baseline="0" dirty="0" smtClean="0"/>
              <a:t> de prévoir une séquence courte. Que les élèves s’installent par affinité ou qu’ils soient placé par ordre alphabétique par le professeur, rares sont les équipes qui fonctionneront de manière satisfaisante.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26</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28</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lancement d’une séquence et des séances est primordial pour</a:t>
            </a:r>
            <a:r>
              <a:rPr lang="fr-FR" baseline="0" dirty="0" smtClean="0"/>
              <a:t> motiver les équipes et les entraîner à aller dans le même sens. Le choix de la situation déclenchante et de la problématique est donc important.</a:t>
            </a:r>
          </a:p>
          <a:p>
            <a:r>
              <a:rPr lang="fr-FR" baseline="0" dirty="0" smtClean="0"/>
              <a:t>Les tâches à réaliser doivent être comprises de tous et il faut s’en assurer.</a:t>
            </a:r>
          </a:p>
          <a:p>
            <a:r>
              <a:rPr lang="fr-FR" baseline="0" dirty="0" smtClean="0"/>
              <a:t>Les objectifs de formation et les critères de réussite doivent être connus des élèves.</a:t>
            </a:r>
          </a:p>
          <a:p>
            <a:r>
              <a:rPr lang="fr-FR" baseline="0" dirty="0" smtClean="0"/>
              <a:t>Le professeur doit veiller à ce que les élèves sachent ce qu’ils sont en train de faire et pour quoi ils le font. Les activités doivent donc avoir du sens pour répondre à la problématique et de doivent être nécessaires et utiles à l’avancement de la réflexion.</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29</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travail en équipe ne peut pas être improvisé et le</a:t>
            </a:r>
            <a:r>
              <a:rPr lang="fr-FR" baseline="0" dirty="0" smtClean="0"/>
              <a:t> professeur doit tout préparer en amont pour que en classe se soient bien les élèves qui travaillent !</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30</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32</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 exemple de diaporama</a:t>
            </a:r>
            <a:r>
              <a:rPr lang="fr-FR" baseline="0" dirty="0" smtClean="0"/>
              <a:t> montre comment cadrer le travail des élèves. Il permet de présenter les objectifs, ici de la séquence et du premier temps de travail (séance 1 et 1bis), les productions attendues et les temps de travail à respecter.</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37</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feuille de route donne</a:t>
            </a:r>
            <a:r>
              <a:rPr lang="fr-FR" baseline="0" dirty="0" smtClean="0"/>
              <a:t> </a:t>
            </a:r>
            <a:r>
              <a:rPr lang="fr-FR" dirty="0" smtClean="0"/>
              <a:t>la ligne directrice du travail à faire,</a:t>
            </a:r>
            <a:r>
              <a:rPr lang="fr-FR" baseline="0" dirty="0" smtClean="0"/>
              <a:t> les temps en équipe, en binôme ou individuel.</a:t>
            </a:r>
          </a:p>
          <a:p>
            <a:r>
              <a:rPr lang="fr-FR" baseline="0" dirty="0" smtClean="0"/>
              <a:t>Elle peut également garantir l’apprentissage des élèves en les obligeant à respecter une procédure.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38</a:t>
            </a:fld>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39</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L’objectif est la formation des</a:t>
            </a:r>
            <a:r>
              <a:rPr lang="fr-FR" baseline="0" dirty="0" smtClean="0"/>
              <a:t> citoyens avec des élèves qui partagent, qui proposent, qui argumentent et qui font des choix ensemble. Ils sont guidés tout au long du cycle pour devenir autonome et prendre des initiatives.</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3</a:t>
            </a:fld>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40</a:t>
            </a:fld>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41</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 la cinquième à la troisième le professeur intervient de moins en moins pour laisser des initiatives aux élèves,</a:t>
            </a:r>
            <a:r>
              <a:rPr lang="fr-FR" baseline="0" dirty="0" smtClean="0"/>
              <a:t> e</a:t>
            </a:r>
            <a:r>
              <a:rPr lang="fr-FR" dirty="0" smtClean="0"/>
              <a:t>t les guider vers l’autonomie !</a:t>
            </a:r>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42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Quelle que soit la démarche mise en œuvre, le travail en équipe peut</a:t>
            </a:r>
            <a:r>
              <a:rPr lang="fr-FR" baseline="0" dirty="0" smtClean="0"/>
              <a:t> être un choix pédagogique.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démarche de projet, le travail en équipe va permettre une répartition des tâches.</a:t>
            </a:r>
            <a:r>
              <a:rPr lang="fr-FR" baseline="0" dirty="0" smtClean="0"/>
              <a:t> Cela sous-entend que la</a:t>
            </a:r>
            <a:r>
              <a:rPr lang="fr-FR" dirty="0" smtClean="0"/>
              <a:t> charge de travail est suffisamment conséquente pour que chacun ait à faire.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a:t>
            </a:r>
            <a:r>
              <a:rPr lang="fr-FR" baseline="0" dirty="0" smtClean="0"/>
              <a:t> exemple montre que d</a:t>
            </a:r>
            <a:r>
              <a:rPr lang="fr-FR" dirty="0" smtClean="0"/>
              <a:t>ans un même temps, tous contribuent à</a:t>
            </a:r>
            <a:r>
              <a:rPr lang="fr-FR" baseline="0" dirty="0" smtClean="0"/>
              <a:t> faire avancer le projet.</a:t>
            </a:r>
          </a:p>
          <a:p>
            <a:r>
              <a:rPr lang="fr-FR" baseline="0" dirty="0" smtClean="0"/>
              <a:t>La planification, tâche récurrente tout au long du projet, avec la gestion des ressources et des délais à respecter, sera menée à tour de rôle par les élèves de l’équipe.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cette exemple, l’équipe fait une investigation</a:t>
            </a:r>
            <a:r>
              <a:rPr lang="fr-FR" baseline="0" dirty="0" smtClean="0"/>
              <a:t> système et </a:t>
            </a:r>
            <a:r>
              <a:rPr lang="fr-FR" dirty="0" smtClean="0"/>
              <a:t>observe le robot. Il s’agit de</a:t>
            </a:r>
            <a:r>
              <a:rPr lang="fr-FR" baseline="0" dirty="0" smtClean="0"/>
              <a:t> découvrir</a:t>
            </a:r>
            <a:r>
              <a:rPr lang="fr-FR" dirty="0" smtClean="0"/>
              <a:t> les éléments du robot, d’établir la chaîne d’énergie et d’information </a:t>
            </a:r>
            <a:r>
              <a:rPr lang="fr-FR" baseline="0" dirty="0" smtClean="0"/>
              <a:t>et d’expliquer comment ce robot arrive à suivre une ligne noire</a:t>
            </a:r>
            <a:r>
              <a:rPr lang="fr-FR" dirty="0" smtClean="0"/>
              <a:t>. Les élèves </a:t>
            </a:r>
            <a:r>
              <a:rPr lang="fr-FR" baseline="0" dirty="0" smtClean="0"/>
              <a:t>disposent dans chaque équipe d’un robot, d’un parcours, de documents numériques ou pas et d’un accès à Internet pour mener leur investigation. Une discussion s’installe dans l’équipe et une explication collective est formulée. Un compte-rendu d’investigation individuel sur le capteur suiveur de ligne permettra au professeur de vérifier ce que chacun a compris et sera donc ramassé et corrigé par le professeur. Cette phase d’investigation peut également donner lieu à une production qui synthétise l’investigation menée par l’équipe. Cette production sera réalisée par un élève ou deux et s’ajoutera aux tâches à réaliser et à la charge de travail dans l’équipe.</a:t>
            </a:r>
            <a:endParaRPr lang="fr-FR" dirty="0"/>
          </a:p>
        </p:txBody>
      </p:sp>
      <p:sp>
        <p:nvSpPr>
          <p:cNvPr id="4" name="Espace réservé du numéro de diapositive 3"/>
          <p:cNvSpPr>
            <a:spLocks noGrp="1"/>
          </p:cNvSpPr>
          <p:nvPr>
            <p:ph type="sldNum" sz="quarter" idx="10"/>
          </p:nvPr>
        </p:nvSpPr>
        <p:spPr/>
        <p:txBody>
          <a:bodyPr/>
          <a:lstStyle/>
          <a:p>
            <a:fld id="{C7CF3EF5-4C8F-4EF3-BE37-CC7982D30382}"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BF59C6-2130-439F-A9C8-ACDB99051358}" type="datetimeFigureOut">
              <a:rPr lang="fr-FR" smtClean="0"/>
              <a:pPr/>
              <a:t>22/12/2018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04B7D4-440E-4F47-A0FD-D179F7B6721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BF59C6-2130-439F-A9C8-ACDB99051358}" type="datetimeFigureOut">
              <a:rPr lang="fr-FR" smtClean="0"/>
              <a:pPr/>
              <a:t>22/12/2018</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04B7D4-440E-4F47-A0FD-D179F7B6721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jpeg"/><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36.xml"/><Relationship Id="rId5" Type="http://schemas.openxmlformats.org/officeDocument/2006/relationships/slide" Target="slide5.xml"/><Relationship Id="rId10" Type="http://schemas.openxmlformats.org/officeDocument/2006/relationships/slide" Target="slide39.xml"/><Relationship Id="rId4" Type="http://schemas.openxmlformats.org/officeDocument/2006/relationships/slide" Target="slide2.xml"/><Relationship Id="rId9" Type="http://schemas.openxmlformats.org/officeDocument/2006/relationships/slide" Target="slide30.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slide" Target="slide1.xm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6.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3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4.jpeg"/><Relationship Id="rId2" Type="http://schemas.openxmlformats.org/officeDocument/2006/relationships/notesSlide" Target="../notesSlides/notesSlide27.xml"/><Relationship Id="rId16"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slide" Target="slide5.xml"/><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image" Target="../media/image20.jpeg"/><Relationship Id="rId5" Type="http://schemas.openxmlformats.org/officeDocument/2006/relationships/slide" Target="slide5.xm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42" name="Connecteur en angle 33"/>
          <p:cNvCxnSpPr>
            <a:stCxn id="39" idx="1"/>
          </p:cNvCxnSpPr>
          <p:nvPr/>
        </p:nvCxnSpPr>
        <p:spPr>
          <a:xfrm rot="10800000" flipV="1">
            <a:off x="5000628" y="901258"/>
            <a:ext cx="254360" cy="956111"/>
          </a:xfrm>
          <a:prstGeom prst="bentConnector2">
            <a:avLst/>
          </a:prstGeom>
          <a:ln w="38100">
            <a:solidFill>
              <a:schemeClr val="accent1"/>
            </a:solidFill>
            <a:tailEnd type="oval"/>
          </a:ln>
        </p:spPr>
        <p:style>
          <a:lnRef idx="2">
            <a:schemeClr val="accent4"/>
          </a:lnRef>
          <a:fillRef idx="0">
            <a:schemeClr val="accent4"/>
          </a:fillRef>
          <a:effectRef idx="1">
            <a:schemeClr val="accent4"/>
          </a:effectRef>
          <a:fontRef idx="minor">
            <a:schemeClr val="tx1"/>
          </a:fontRef>
        </p:style>
      </p:cxnSp>
      <p:sp>
        <p:nvSpPr>
          <p:cNvPr id="25" name="ZoneTexte 8"/>
          <p:cNvSpPr txBox="1"/>
          <p:nvPr/>
        </p:nvSpPr>
        <p:spPr>
          <a:xfrm>
            <a:off x="0" y="4500576"/>
            <a:ext cx="9144000" cy="523220"/>
          </a:xfrm>
          <a:prstGeom prst="rect">
            <a:avLst/>
          </a:prstGeom>
          <a:noFill/>
        </p:spPr>
        <p:txBody>
          <a:bodyPr wrap="square" lIns="0" r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smtClean="0">
                <a:solidFill>
                  <a:schemeClr val="bg2">
                    <a:lumMod val="50000"/>
                  </a:schemeClr>
                </a:solidFill>
                <a:latin typeface="Arial Narrow" pitchFamily="34" charset="0"/>
              </a:rPr>
              <a:t>Travail en équipe – Technologie collège</a:t>
            </a:r>
            <a:endParaRPr lang="fr-FR" sz="2800" b="1" dirty="0">
              <a:solidFill>
                <a:schemeClr val="bg2">
                  <a:lumMod val="50000"/>
                </a:schemeClr>
              </a:solidFill>
              <a:latin typeface="Arial Narrow" pitchFamily="34" charset="0"/>
            </a:endParaRPr>
          </a:p>
        </p:txBody>
      </p:sp>
      <p:cxnSp>
        <p:nvCxnSpPr>
          <p:cNvPr id="6" name="Connecteur droit 5"/>
          <p:cNvCxnSpPr/>
          <p:nvPr/>
        </p:nvCxnSpPr>
        <p:spPr>
          <a:xfrm>
            <a:off x="1079552" y="3579802"/>
            <a:ext cx="0" cy="648072"/>
          </a:xfrm>
          <a:prstGeom prst="line">
            <a:avLst/>
          </a:prstGeom>
          <a:ln w="38100">
            <a:solidFill>
              <a:schemeClr val="bg2">
                <a:lumMod val="75000"/>
              </a:schemeClr>
            </a:solidFill>
            <a:tailEnd type="oval"/>
          </a:ln>
        </p:spPr>
        <p:style>
          <a:lnRef idx="2">
            <a:schemeClr val="accent4"/>
          </a:lnRef>
          <a:fillRef idx="0">
            <a:schemeClr val="accent4"/>
          </a:fillRef>
          <a:effectRef idx="1">
            <a:schemeClr val="accent4"/>
          </a:effectRef>
          <a:fontRef idx="minor">
            <a:schemeClr val="tx1"/>
          </a:fontRef>
        </p:style>
      </p:cxnSp>
      <p:sp>
        <p:nvSpPr>
          <p:cNvPr id="4" name="Ellipse 3"/>
          <p:cNvSpPr/>
          <p:nvPr/>
        </p:nvSpPr>
        <p:spPr>
          <a:xfrm>
            <a:off x="1385728" y="2205995"/>
            <a:ext cx="1476000" cy="1476000"/>
          </a:xfrm>
          <a:prstGeom prst="ellipse">
            <a:avLst/>
          </a:prstGeom>
          <a:solidFill>
            <a:schemeClr val="bg2">
              <a:lumMod val="75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400" b="1" dirty="0">
              <a:solidFill>
                <a:schemeClr val="bg1"/>
              </a:solidFill>
              <a:latin typeface="Arial Narrow" pitchFamily="34" charset="0"/>
            </a:endParaRPr>
          </a:p>
        </p:txBody>
      </p:sp>
      <p:sp>
        <p:nvSpPr>
          <p:cNvPr id="11" name="ZoneTexte 10">
            <a:hlinkClick r:id="" action="ppaction://noaction"/>
          </p:cNvPr>
          <p:cNvSpPr txBox="1"/>
          <p:nvPr/>
        </p:nvSpPr>
        <p:spPr>
          <a:xfrm>
            <a:off x="1446299" y="2482330"/>
            <a:ext cx="1354858" cy="923330"/>
          </a:xfrm>
          <a:prstGeom prst="rect">
            <a:avLst/>
          </a:prstGeom>
          <a:noFill/>
          <a:ln>
            <a:noFill/>
          </a:ln>
        </p:spPr>
        <p:txBody>
          <a:bodyPr wrap="none" rtlCol="0">
            <a:spAutoFit/>
          </a:bodyPr>
          <a:lstStyle/>
          <a:p>
            <a:pPr algn="ctr"/>
            <a:r>
              <a:rPr lang="fr-FR" dirty="0" smtClean="0">
                <a:solidFill>
                  <a:schemeClr val="bg1">
                    <a:lumMod val="95000"/>
                  </a:schemeClr>
                </a:solidFill>
                <a:latin typeface="Arial Narrow" pitchFamily="34" charset="0"/>
              </a:rPr>
              <a:t>... Vers une</a:t>
            </a:r>
          </a:p>
          <a:p>
            <a:pPr algn="ctr"/>
            <a:r>
              <a:rPr lang="fr-FR" b="1" dirty="0" smtClean="0">
                <a:solidFill>
                  <a:schemeClr val="bg1">
                    <a:lumMod val="95000"/>
                  </a:schemeClr>
                </a:solidFill>
                <a:latin typeface="Arial Narrow" pitchFamily="34" charset="0"/>
              </a:rPr>
              <a:t>Pédagogie</a:t>
            </a:r>
          </a:p>
          <a:p>
            <a:pPr algn="ctr"/>
            <a:r>
              <a:rPr lang="fr-FR" b="1" dirty="0" smtClean="0">
                <a:solidFill>
                  <a:schemeClr val="bg1">
                    <a:lumMod val="95000"/>
                  </a:schemeClr>
                </a:solidFill>
                <a:latin typeface="Arial Narrow" pitchFamily="34" charset="0"/>
              </a:rPr>
              <a:t>collaborative</a:t>
            </a:r>
            <a:endParaRPr lang="fr-FR" b="1" dirty="0">
              <a:solidFill>
                <a:schemeClr val="bg1">
                  <a:lumMod val="95000"/>
                </a:schemeClr>
              </a:solidFill>
              <a:latin typeface="Arial Narrow" pitchFamily="34" charset="0"/>
            </a:endParaRPr>
          </a:p>
        </p:txBody>
      </p:sp>
      <p:sp>
        <p:nvSpPr>
          <p:cNvPr id="8" name="Ellipse 7"/>
          <p:cNvSpPr/>
          <p:nvPr/>
        </p:nvSpPr>
        <p:spPr>
          <a:xfrm>
            <a:off x="593552" y="3417838"/>
            <a:ext cx="972000" cy="972000"/>
          </a:xfrm>
          <a:prstGeom prst="ellipse">
            <a:avLst/>
          </a:prstGeom>
          <a:solidFill>
            <a:schemeClr val="bg1"/>
          </a:solidFill>
          <a:ln>
            <a:solidFill>
              <a:schemeClr val="bg2">
                <a:lumMod val="75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200" b="1" dirty="0">
              <a:solidFill>
                <a:schemeClr val="bg2">
                  <a:lumMod val="75000"/>
                </a:schemeClr>
              </a:solidFill>
              <a:latin typeface="Arial Narrow" pitchFamily="34" charset="0"/>
            </a:endParaRPr>
          </a:p>
        </p:txBody>
      </p:sp>
      <p:sp>
        <p:nvSpPr>
          <p:cNvPr id="13" name="ZoneTexte 12">
            <a:hlinkClick r:id="" action="ppaction://noaction"/>
          </p:cNvPr>
          <p:cNvSpPr txBox="1"/>
          <p:nvPr/>
        </p:nvSpPr>
        <p:spPr>
          <a:xfrm>
            <a:off x="543989" y="3719172"/>
            <a:ext cx="1071127" cy="369332"/>
          </a:xfrm>
          <a:prstGeom prst="rect">
            <a:avLst/>
          </a:prstGeom>
          <a:noFill/>
          <a:ln>
            <a:noFill/>
          </a:ln>
        </p:spPr>
        <p:txBody>
          <a:bodyPr wrap="none" rtlCol="0">
            <a:spAutoFit/>
          </a:bodyPr>
          <a:lstStyle/>
          <a:p>
            <a:pPr algn="ctr"/>
            <a:r>
              <a:rPr lang="fr-FR" b="1" dirty="0" smtClean="0">
                <a:solidFill>
                  <a:schemeClr val="bg2">
                    <a:lumMod val="75000"/>
                  </a:schemeClr>
                </a:solidFill>
                <a:latin typeface="Arial Narrow" pitchFamily="34" charset="0"/>
              </a:rPr>
              <a:t>Exemples</a:t>
            </a:r>
          </a:p>
        </p:txBody>
      </p:sp>
      <p:cxnSp>
        <p:nvCxnSpPr>
          <p:cNvPr id="17" name="Connecteur droit 16"/>
          <p:cNvCxnSpPr>
            <a:stCxn id="15" idx="3"/>
          </p:cNvCxnSpPr>
          <p:nvPr/>
        </p:nvCxnSpPr>
        <p:spPr>
          <a:xfrm>
            <a:off x="3319843" y="828335"/>
            <a:ext cx="532077" cy="1054147"/>
          </a:xfrm>
          <a:prstGeom prst="bentConnector2">
            <a:avLst/>
          </a:prstGeom>
          <a:ln w="38100">
            <a:solidFill>
              <a:schemeClr val="bg2">
                <a:lumMod val="50000"/>
              </a:schemeClr>
            </a:solidFill>
            <a:tailEnd type="oval"/>
          </a:ln>
        </p:spPr>
        <p:style>
          <a:lnRef idx="2">
            <a:schemeClr val="accent4"/>
          </a:lnRef>
          <a:fillRef idx="0">
            <a:schemeClr val="accent4"/>
          </a:fillRef>
          <a:effectRef idx="1">
            <a:schemeClr val="accent4"/>
          </a:effectRef>
          <a:fontRef idx="minor">
            <a:schemeClr val="tx1"/>
          </a:fontRef>
        </p:style>
      </p:cxnSp>
      <p:sp>
        <p:nvSpPr>
          <p:cNvPr id="10" name="Ellipse 9"/>
          <p:cNvSpPr>
            <a:spLocks noChangeAspect="1"/>
          </p:cNvSpPr>
          <p:nvPr/>
        </p:nvSpPr>
        <p:spPr>
          <a:xfrm>
            <a:off x="2033274" y="154288"/>
            <a:ext cx="1386597" cy="1348092"/>
          </a:xfrm>
          <a:prstGeom prst="ellipse">
            <a:avLst/>
          </a:prstGeom>
          <a:solidFill>
            <a:schemeClr val="bg2">
              <a:lumMod val="50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400" b="1" dirty="0">
              <a:solidFill>
                <a:schemeClr val="bg1"/>
              </a:solidFill>
              <a:latin typeface="Arial Narrow" pitchFamily="34" charset="0"/>
            </a:endParaRPr>
          </a:p>
        </p:txBody>
      </p:sp>
      <p:sp>
        <p:nvSpPr>
          <p:cNvPr id="15" name="ZoneTexte 14">
            <a:hlinkClick r:id="" action="ppaction://noaction"/>
          </p:cNvPr>
          <p:cNvSpPr txBox="1"/>
          <p:nvPr/>
        </p:nvSpPr>
        <p:spPr>
          <a:xfrm>
            <a:off x="2133300" y="505169"/>
            <a:ext cx="1186543" cy="646331"/>
          </a:xfrm>
          <a:prstGeom prst="rect">
            <a:avLst/>
          </a:prstGeom>
          <a:noFill/>
          <a:ln>
            <a:noFill/>
          </a:ln>
        </p:spPr>
        <p:txBody>
          <a:bodyPr wrap="none" rtlCol="0">
            <a:spAutoFit/>
          </a:bodyPr>
          <a:lstStyle/>
          <a:p>
            <a:pPr algn="ctr"/>
            <a:r>
              <a:rPr lang="fr-FR" b="1" dirty="0" smtClean="0">
                <a:solidFill>
                  <a:schemeClr val="bg1">
                    <a:lumMod val="95000"/>
                  </a:schemeClr>
                </a:solidFill>
                <a:latin typeface="Arial Narrow" pitchFamily="34" charset="0"/>
              </a:rPr>
              <a:t>Aménager</a:t>
            </a:r>
          </a:p>
          <a:p>
            <a:pPr algn="ctr"/>
            <a:r>
              <a:rPr lang="fr-FR" dirty="0" smtClean="0">
                <a:solidFill>
                  <a:schemeClr val="bg1">
                    <a:lumMod val="95000"/>
                  </a:schemeClr>
                </a:solidFill>
                <a:latin typeface="Arial Narrow" pitchFamily="34" charset="0"/>
              </a:rPr>
              <a:t>les espaces</a:t>
            </a:r>
          </a:p>
        </p:txBody>
      </p:sp>
      <p:sp>
        <p:nvSpPr>
          <p:cNvPr id="21" name="Ellipse 20"/>
          <p:cNvSpPr>
            <a:spLocks noChangeAspect="1"/>
          </p:cNvSpPr>
          <p:nvPr/>
        </p:nvSpPr>
        <p:spPr>
          <a:xfrm>
            <a:off x="899712" y="987694"/>
            <a:ext cx="1080000" cy="1080000"/>
          </a:xfrm>
          <a:prstGeom prst="ellipse">
            <a:avLst/>
          </a:prstGeom>
          <a:solidFill>
            <a:schemeClr val="bg1"/>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100" b="1" dirty="0">
              <a:solidFill>
                <a:schemeClr val="bg2">
                  <a:lumMod val="50000"/>
                </a:schemeClr>
              </a:solidFill>
              <a:latin typeface="Arial Narrow" pitchFamily="34" charset="0"/>
            </a:endParaRPr>
          </a:p>
        </p:txBody>
      </p:sp>
      <p:sp>
        <p:nvSpPr>
          <p:cNvPr id="22" name="ZoneTexte 21">
            <a:hlinkClick r:id="" action="ppaction://noaction"/>
          </p:cNvPr>
          <p:cNvSpPr txBox="1"/>
          <p:nvPr/>
        </p:nvSpPr>
        <p:spPr>
          <a:xfrm>
            <a:off x="957048" y="1343028"/>
            <a:ext cx="965329" cy="369332"/>
          </a:xfrm>
          <a:prstGeom prst="rect">
            <a:avLst/>
          </a:prstGeom>
          <a:noFill/>
          <a:ln>
            <a:noFill/>
          </a:ln>
        </p:spPr>
        <p:txBody>
          <a:bodyPr wrap="none" rtlCol="0">
            <a:spAutoFit/>
          </a:bodyPr>
          <a:lstStyle/>
          <a:p>
            <a:pPr algn="ctr"/>
            <a:r>
              <a:rPr lang="fr-FR" b="1" dirty="0" smtClean="0">
                <a:solidFill>
                  <a:schemeClr val="bg2">
                    <a:lumMod val="50000"/>
                  </a:schemeClr>
                </a:solidFill>
                <a:latin typeface="Arial Narrow" pitchFamily="34" charset="0"/>
              </a:rPr>
              <a:t>Exemple</a:t>
            </a:r>
          </a:p>
        </p:txBody>
      </p:sp>
      <p:sp>
        <p:nvSpPr>
          <p:cNvPr id="28" name="Ellipse 27"/>
          <p:cNvSpPr>
            <a:spLocks noChangeAspect="1"/>
          </p:cNvSpPr>
          <p:nvPr/>
        </p:nvSpPr>
        <p:spPr>
          <a:xfrm>
            <a:off x="5247074" y="84688"/>
            <a:ext cx="1656000" cy="1656000"/>
          </a:xfrm>
          <a:prstGeom prst="ellipse">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400" b="1" dirty="0">
              <a:solidFill>
                <a:schemeClr val="bg1"/>
              </a:solidFill>
              <a:latin typeface="Arial Narrow" pitchFamily="34" charset="0"/>
            </a:endParaRPr>
          </a:p>
        </p:txBody>
      </p:sp>
      <p:sp>
        <p:nvSpPr>
          <p:cNvPr id="29" name="ZoneTexte 28">
            <a:hlinkClick r:id="" action="ppaction://noaction"/>
          </p:cNvPr>
          <p:cNvSpPr txBox="1"/>
          <p:nvPr/>
        </p:nvSpPr>
        <p:spPr>
          <a:xfrm>
            <a:off x="5254988" y="312524"/>
            <a:ext cx="1640173" cy="1200329"/>
          </a:xfrm>
          <a:prstGeom prst="rect">
            <a:avLst/>
          </a:prstGeom>
          <a:noFill/>
          <a:ln>
            <a:noFill/>
          </a:ln>
        </p:spPr>
        <p:txBody>
          <a:bodyPr wrap="square" rtlCol="0">
            <a:spAutoFit/>
          </a:bodyPr>
          <a:lstStyle/>
          <a:p>
            <a:pPr algn="ctr"/>
            <a:r>
              <a:rPr lang="fr-FR" b="1" dirty="0" smtClean="0">
                <a:solidFill>
                  <a:schemeClr val="bg1">
                    <a:lumMod val="95000"/>
                  </a:schemeClr>
                </a:solidFill>
                <a:latin typeface="Arial Narrow" pitchFamily="34" charset="0"/>
              </a:rPr>
              <a:t>Créer</a:t>
            </a:r>
          </a:p>
          <a:p>
            <a:pPr algn="ctr"/>
            <a:r>
              <a:rPr lang="fr-FR" dirty="0" smtClean="0">
                <a:solidFill>
                  <a:schemeClr val="bg1">
                    <a:lumMod val="95000"/>
                  </a:schemeClr>
                </a:solidFill>
                <a:latin typeface="Arial Narrow" pitchFamily="34" charset="0"/>
              </a:rPr>
              <a:t>une ambiance</a:t>
            </a:r>
          </a:p>
          <a:p>
            <a:pPr algn="ctr"/>
            <a:r>
              <a:rPr lang="fr-FR" dirty="0" smtClean="0">
                <a:solidFill>
                  <a:schemeClr val="bg1">
                    <a:lumMod val="95000"/>
                  </a:schemeClr>
                </a:solidFill>
                <a:latin typeface="Arial Narrow" pitchFamily="34" charset="0"/>
              </a:rPr>
              <a:t>de travail favorable</a:t>
            </a:r>
          </a:p>
        </p:txBody>
      </p:sp>
      <p:cxnSp>
        <p:nvCxnSpPr>
          <p:cNvPr id="43" name="Connecteur en angle 42"/>
          <p:cNvCxnSpPr>
            <a:stCxn id="41" idx="1"/>
          </p:cNvCxnSpPr>
          <p:nvPr/>
        </p:nvCxnSpPr>
        <p:spPr>
          <a:xfrm flipH="1" flipV="1">
            <a:off x="5648124" y="2280869"/>
            <a:ext cx="1056098" cy="18034"/>
          </a:xfrm>
          <a:prstGeom prst="straightConnector1">
            <a:avLst/>
          </a:prstGeom>
          <a:ln w="38100">
            <a:solidFill>
              <a:schemeClr val="accent1">
                <a:lumMod val="75000"/>
              </a:schemeClr>
            </a:solidFill>
            <a:tailEnd type="oval"/>
          </a:ln>
        </p:spPr>
        <p:style>
          <a:lnRef idx="2">
            <a:schemeClr val="accent4"/>
          </a:lnRef>
          <a:fillRef idx="0">
            <a:schemeClr val="accent4"/>
          </a:fillRef>
          <a:effectRef idx="1">
            <a:schemeClr val="accent4"/>
          </a:effectRef>
          <a:fontRef idx="minor">
            <a:schemeClr val="tx1"/>
          </a:fontRef>
        </p:style>
      </p:cxnSp>
      <p:sp>
        <p:nvSpPr>
          <p:cNvPr id="40" name="Ellipse 39"/>
          <p:cNvSpPr>
            <a:spLocks noChangeAspect="1"/>
          </p:cNvSpPr>
          <p:nvPr/>
        </p:nvSpPr>
        <p:spPr>
          <a:xfrm>
            <a:off x="6656235" y="1668864"/>
            <a:ext cx="1260076" cy="1260076"/>
          </a:xfrm>
          <a:prstGeom prst="ellipse">
            <a:avLst/>
          </a:prstGeom>
          <a:solidFill>
            <a:schemeClr val="accent1">
              <a:lumMod val="75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400" b="1" dirty="0">
              <a:solidFill>
                <a:schemeClr val="bg1"/>
              </a:solidFill>
              <a:latin typeface="Arial Narrow" pitchFamily="34" charset="0"/>
            </a:endParaRPr>
          </a:p>
        </p:txBody>
      </p:sp>
      <p:sp>
        <p:nvSpPr>
          <p:cNvPr id="41" name="ZoneTexte 40">
            <a:hlinkClick r:id="" action="ppaction://noaction"/>
          </p:cNvPr>
          <p:cNvSpPr txBox="1"/>
          <p:nvPr/>
        </p:nvSpPr>
        <p:spPr>
          <a:xfrm>
            <a:off x="6704222" y="1975737"/>
            <a:ext cx="1164101" cy="646331"/>
          </a:xfrm>
          <a:prstGeom prst="rect">
            <a:avLst/>
          </a:prstGeom>
          <a:noFill/>
          <a:ln>
            <a:noFill/>
          </a:ln>
        </p:spPr>
        <p:txBody>
          <a:bodyPr wrap="none" rtlCol="0">
            <a:spAutoFit/>
          </a:bodyPr>
          <a:lstStyle/>
          <a:p>
            <a:pPr algn="ctr"/>
            <a:r>
              <a:rPr lang="fr-FR" b="1" dirty="0" smtClean="0">
                <a:solidFill>
                  <a:schemeClr val="bg1">
                    <a:lumMod val="95000"/>
                  </a:schemeClr>
                </a:solidFill>
                <a:latin typeface="Arial Narrow" pitchFamily="34" charset="0"/>
              </a:rPr>
              <a:t>Structurer</a:t>
            </a:r>
          </a:p>
          <a:p>
            <a:pPr algn="ctr"/>
            <a:r>
              <a:rPr lang="fr-FR" dirty="0" smtClean="0">
                <a:solidFill>
                  <a:schemeClr val="bg1">
                    <a:lumMod val="95000"/>
                  </a:schemeClr>
                </a:solidFill>
                <a:latin typeface="Arial Narrow" pitchFamily="34" charset="0"/>
              </a:rPr>
              <a:t>les activités</a:t>
            </a:r>
          </a:p>
        </p:txBody>
      </p:sp>
      <p:cxnSp>
        <p:nvCxnSpPr>
          <p:cNvPr id="70" name="Connecteur en angle 58"/>
          <p:cNvCxnSpPr>
            <a:stCxn id="74" idx="1"/>
          </p:cNvCxnSpPr>
          <p:nvPr/>
        </p:nvCxnSpPr>
        <p:spPr>
          <a:xfrm rot="10800000" flipV="1">
            <a:off x="7452320" y="3276441"/>
            <a:ext cx="277172" cy="904840"/>
          </a:xfrm>
          <a:prstGeom prst="bentConnector2">
            <a:avLst/>
          </a:prstGeom>
          <a:ln w="38100">
            <a:solidFill>
              <a:schemeClr val="accent4"/>
            </a:solidFill>
            <a:tailEnd type="oval"/>
          </a:ln>
        </p:spPr>
        <p:style>
          <a:lnRef idx="2">
            <a:schemeClr val="accent4"/>
          </a:lnRef>
          <a:fillRef idx="0">
            <a:schemeClr val="accent4"/>
          </a:fillRef>
          <a:effectRef idx="1">
            <a:schemeClr val="accent4"/>
          </a:effectRef>
          <a:fontRef idx="minor">
            <a:schemeClr val="tx1"/>
          </a:fontRef>
        </p:style>
      </p:cxnSp>
      <p:sp>
        <p:nvSpPr>
          <p:cNvPr id="73" name="Ellipse 72"/>
          <p:cNvSpPr>
            <a:spLocks noChangeAspect="1"/>
          </p:cNvSpPr>
          <p:nvPr/>
        </p:nvSpPr>
        <p:spPr>
          <a:xfrm>
            <a:off x="7704448" y="2841830"/>
            <a:ext cx="900000" cy="900000"/>
          </a:xfrm>
          <a:prstGeom prst="ellipse">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400" b="1" dirty="0">
              <a:solidFill>
                <a:schemeClr val="bg1"/>
              </a:solidFill>
              <a:latin typeface="Arial Narrow" pitchFamily="34" charset="0"/>
            </a:endParaRPr>
          </a:p>
        </p:txBody>
      </p:sp>
      <p:sp>
        <p:nvSpPr>
          <p:cNvPr id="74" name="ZoneTexte 73">
            <a:hlinkClick r:id="" action="ppaction://noaction"/>
          </p:cNvPr>
          <p:cNvSpPr txBox="1"/>
          <p:nvPr/>
        </p:nvSpPr>
        <p:spPr>
          <a:xfrm>
            <a:off x="7729492" y="3091775"/>
            <a:ext cx="849913" cy="369332"/>
          </a:xfrm>
          <a:prstGeom prst="rect">
            <a:avLst/>
          </a:prstGeom>
          <a:noFill/>
          <a:ln>
            <a:noFill/>
          </a:ln>
        </p:spPr>
        <p:txBody>
          <a:bodyPr wrap="none" rtlCol="0">
            <a:spAutoFit/>
          </a:bodyPr>
          <a:lstStyle/>
          <a:p>
            <a:pPr algn="ctr"/>
            <a:r>
              <a:rPr lang="fr-FR" b="1" dirty="0" smtClean="0">
                <a:solidFill>
                  <a:schemeClr val="bg1">
                    <a:lumMod val="95000"/>
                  </a:schemeClr>
                </a:solidFill>
                <a:latin typeface="Arial Narrow" pitchFamily="34" charset="0"/>
              </a:rPr>
              <a:t>Cycle 4</a:t>
            </a:r>
          </a:p>
        </p:txBody>
      </p:sp>
      <p:cxnSp>
        <p:nvCxnSpPr>
          <p:cNvPr id="24" name="Connecteur droit 23"/>
          <p:cNvCxnSpPr/>
          <p:nvPr/>
        </p:nvCxnSpPr>
        <p:spPr>
          <a:xfrm>
            <a:off x="1079552" y="3579802"/>
            <a:ext cx="0" cy="648072"/>
          </a:xfrm>
          <a:prstGeom prst="line">
            <a:avLst/>
          </a:prstGeom>
          <a:ln w="38100">
            <a:solidFill>
              <a:schemeClr val="bg2">
                <a:lumMod val="75000"/>
              </a:schemeClr>
            </a:solidFill>
            <a:tailEnd type="oval"/>
          </a:ln>
        </p:spPr>
        <p:style>
          <a:lnRef idx="2">
            <a:schemeClr val="accent4"/>
          </a:lnRef>
          <a:fillRef idx="0">
            <a:schemeClr val="accent4"/>
          </a:fillRef>
          <a:effectRef idx="1">
            <a:schemeClr val="accent4"/>
          </a:effectRef>
          <a:fontRef idx="minor">
            <a:schemeClr val="tx1"/>
          </a:fontRef>
        </p:style>
      </p:cxnSp>
      <p:sp>
        <p:nvSpPr>
          <p:cNvPr id="26" name="Ellipse 25"/>
          <p:cNvSpPr/>
          <p:nvPr/>
        </p:nvSpPr>
        <p:spPr>
          <a:xfrm>
            <a:off x="1385728" y="2205995"/>
            <a:ext cx="1476000" cy="1476000"/>
          </a:xfrm>
          <a:prstGeom prst="ellipse">
            <a:avLst/>
          </a:prstGeom>
          <a:solidFill>
            <a:schemeClr val="bg2">
              <a:lumMod val="75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400" b="1" dirty="0">
              <a:solidFill>
                <a:schemeClr val="bg1"/>
              </a:solidFill>
              <a:latin typeface="Arial Narrow" pitchFamily="34" charset="0"/>
            </a:endParaRPr>
          </a:p>
        </p:txBody>
      </p:sp>
      <p:sp>
        <p:nvSpPr>
          <p:cNvPr id="27" name="ZoneTexte 10">
            <a:hlinkClick r:id="rId4" action="ppaction://hlinksldjump"/>
          </p:cNvPr>
          <p:cNvSpPr txBox="1"/>
          <p:nvPr/>
        </p:nvSpPr>
        <p:spPr>
          <a:xfrm>
            <a:off x="1446299" y="2482330"/>
            <a:ext cx="1354858" cy="923330"/>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schemeClr val="bg1">
                    <a:lumMod val="95000"/>
                  </a:schemeClr>
                </a:solidFill>
                <a:latin typeface="Arial Narrow" pitchFamily="34" charset="0"/>
              </a:rPr>
              <a:t>... Vers une</a:t>
            </a:r>
          </a:p>
          <a:p>
            <a:pPr algn="ctr"/>
            <a:r>
              <a:rPr lang="fr-FR" b="1" dirty="0" smtClean="0">
                <a:solidFill>
                  <a:schemeClr val="bg1">
                    <a:lumMod val="95000"/>
                  </a:schemeClr>
                </a:solidFill>
                <a:latin typeface="Arial Narrow" pitchFamily="34" charset="0"/>
              </a:rPr>
              <a:t>Pédagogie</a:t>
            </a:r>
          </a:p>
          <a:p>
            <a:pPr algn="ctr"/>
            <a:r>
              <a:rPr lang="fr-FR" b="1" dirty="0" smtClean="0">
                <a:solidFill>
                  <a:schemeClr val="bg1">
                    <a:lumMod val="95000"/>
                  </a:schemeClr>
                </a:solidFill>
                <a:latin typeface="Arial Narrow" pitchFamily="34" charset="0"/>
              </a:rPr>
              <a:t>collaborative</a:t>
            </a:r>
            <a:endParaRPr lang="fr-FR" b="1" dirty="0">
              <a:solidFill>
                <a:schemeClr val="bg1">
                  <a:lumMod val="95000"/>
                </a:schemeClr>
              </a:solidFill>
              <a:latin typeface="Arial Narrow" pitchFamily="34" charset="0"/>
            </a:endParaRPr>
          </a:p>
        </p:txBody>
      </p:sp>
      <p:sp>
        <p:nvSpPr>
          <p:cNvPr id="30" name="Ellipse 29"/>
          <p:cNvSpPr/>
          <p:nvPr/>
        </p:nvSpPr>
        <p:spPr>
          <a:xfrm>
            <a:off x="539552" y="3363838"/>
            <a:ext cx="1080000" cy="1080000"/>
          </a:xfrm>
          <a:prstGeom prst="ellipse">
            <a:avLst/>
          </a:prstGeom>
          <a:solidFill>
            <a:schemeClr val="bg1"/>
          </a:solidFill>
          <a:ln>
            <a:solidFill>
              <a:schemeClr val="bg2">
                <a:lumMod val="75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200" b="1" dirty="0">
              <a:solidFill>
                <a:schemeClr val="bg2">
                  <a:lumMod val="75000"/>
                </a:schemeClr>
              </a:solidFill>
              <a:latin typeface="Arial Narrow" pitchFamily="34" charset="0"/>
            </a:endParaRPr>
          </a:p>
        </p:txBody>
      </p:sp>
      <p:sp>
        <p:nvSpPr>
          <p:cNvPr id="31" name="ZoneTexte 12">
            <a:hlinkClick r:id="rId5" action="ppaction://hlinksldjump"/>
          </p:cNvPr>
          <p:cNvSpPr txBox="1"/>
          <p:nvPr/>
        </p:nvSpPr>
        <p:spPr>
          <a:xfrm>
            <a:off x="543989" y="3719172"/>
            <a:ext cx="1071127" cy="369332"/>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2">
                    <a:lumMod val="75000"/>
                  </a:schemeClr>
                </a:solidFill>
                <a:latin typeface="Arial Narrow" pitchFamily="34" charset="0"/>
              </a:rPr>
              <a:t>Exemples</a:t>
            </a:r>
          </a:p>
        </p:txBody>
      </p:sp>
      <p:cxnSp>
        <p:nvCxnSpPr>
          <p:cNvPr id="32" name="Connecteur droit 16"/>
          <p:cNvCxnSpPr>
            <a:stCxn id="35" idx="3"/>
          </p:cNvCxnSpPr>
          <p:nvPr/>
        </p:nvCxnSpPr>
        <p:spPr>
          <a:xfrm>
            <a:off x="3319843" y="816905"/>
            <a:ext cx="532077" cy="1054147"/>
          </a:xfrm>
          <a:prstGeom prst="bentConnector2">
            <a:avLst/>
          </a:prstGeom>
          <a:ln w="38100">
            <a:solidFill>
              <a:schemeClr val="bg2">
                <a:lumMod val="50000"/>
              </a:schemeClr>
            </a:solidFill>
            <a:tailEnd type="oval"/>
          </a:ln>
        </p:spPr>
        <p:style>
          <a:lnRef idx="2">
            <a:schemeClr val="accent4"/>
          </a:lnRef>
          <a:fillRef idx="0">
            <a:schemeClr val="accent4"/>
          </a:fillRef>
          <a:effectRef idx="1">
            <a:schemeClr val="accent4"/>
          </a:effectRef>
          <a:fontRef idx="minor">
            <a:schemeClr val="tx1"/>
          </a:fontRef>
        </p:style>
      </p:cxnSp>
      <p:sp>
        <p:nvSpPr>
          <p:cNvPr id="33" name="Ellipse 32"/>
          <p:cNvSpPr>
            <a:spLocks noChangeAspect="1"/>
          </p:cNvSpPr>
          <p:nvPr/>
        </p:nvSpPr>
        <p:spPr>
          <a:xfrm>
            <a:off x="2033274" y="142858"/>
            <a:ext cx="1386597" cy="1348092"/>
          </a:xfrm>
          <a:prstGeom prst="ellipse">
            <a:avLst/>
          </a:prstGeom>
          <a:solidFill>
            <a:schemeClr val="bg2">
              <a:lumMod val="50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400" b="1" dirty="0">
              <a:solidFill>
                <a:schemeClr val="bg1"/>
              </a:solidFill>
              <a:latin typeface="Arial Narrow" pitchFamily="34" charset="0"/>
            </a:endParaRPr>
          </a:p>
        </p:txBody>
      </p:sp>
      <p:sp>
        <p:nvSpPr>
          <p:cNvPr id="35" name="ZoneTexte 14">
            <a:hlinkClick r:id="rId6" action="ppaction://hlinksldjump"/>
          </p:cNvPr>
          <p:cNvSpPr txBox="1"/>
          <p:nvPr/>
        </p:nvSpPr>
        <p:spPr>
          <a:xfrm>
            <a:off x="2133300" y="493739"/>
            <a:ext cx="1186543" cy="646331"/>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1">
                    <a:lumMod val="95000"/>
                  </a:schemeClr>
                </a:solidFill>
                <a:latin typeface="Arial Narrow" pitchFamily="34" charset="0"/>
              </a:rPr>
              <a:t>Aménager</a:t>
            </a:r>
          </a:p>
          <a:p>
            <a:pPr algn="ctr"/>
            <a:r>
              <a:rPr lang="fr-FR" dirty="0" smtClean="0">
                <a:solidFill>
                  <a:schemeClr val="bg1">
                    <a:lumMod val="95000"/>
                  </a:schemeClr>
                </a:solidFill>
                <a:latin typeface="Arial Narrow" pitchFamily="34" charset="0"/>
              </a:rPr>
              <a:t>les espaces</a:t>
            </a:r>
          </a:p>
        </p:txBody>
      </p:sp>
      <p:sp>
        <p:nvSpPr>
          <p:cNvPr id="36" name="Ellipse 35"/>
          <p:cNvSpPr>
            <a:spLocks noChangeAspect="1"/>
          </p:cNvSpPr>
          <p:nvPr/>
        </p:nvSpPr>
        <p:spPr>
          <a:xfrm>
            <a:off x="899712" y="976264"/>
            <a:ext cx="1080000" cy="1080000"/>
          </a:xfrm>
          <a:prstGeom prst="ellipse">
            <a:avLst/>
          </a:prstGeom>
          <a:solidFill>
            <a:schemeClr val="bg1"/>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100" b="1" dirty="0">
              <a:solidFill>
                <a:schemeClr val="bg2">
                  <a:lumMod val="50000"/>
                </a:schemeClr>
              </a:solidFill>
              <a:latin typeface="Arial Narrow" pitchFamily="34" charset="0"/>
            </a:endParaRPr>
          </a:p>
        </p:txBody>
      </p:sp>
      <p:sp>
        <p:nvSpPr>
          <p:cNvPr id="37" name="ZoneTexte 21">
            <a:hlinkClick r:id="rId7" action="ppaction://hlinksldjump"/>
          </p:cNvPr>
          <p:cNvSpPr txBox="1"/>
          <p:nvPr/>
        </p:nvSpPr>
        <p:spPr>
          <a:xfrm>
            <a:off x="957048" y="1331598"/>
            <a:ext cx="965329" cy="369332"/>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2">
                    <a:lumMod val="50000"/>
                  </a:schemeClr>
                </a:solidFill>
                <a:latin typeface="Arial Narrow" pitchFamily="34" charset="0"/>
              </a:rPr>
              <a:t>Exemple</a:t>
            </a:r>
          </a:p>
        </p:txBody>
      </p:sp>
      <p:sp>
        <p:nvSpPr>
          <p:cNvPr id="38" name="Ellipse 37"/>
          <p:cNvSpPr>
            <a:spLocks noChangeAspect="1"/>
          </p:cNvSpPr>
          <p:nvPr/>
        </p:nvSpPr>
        <p:spPr>
          <a:xfrm>
            <a:off x="5247074" y="73258"/>
            <a:ext cx="1656000" cy="1656000"/>
          </a:xfrm>
          <a:prstGeom prst="ellipse">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400" b="1" dirty="0">
              <a:solidFill>
                <a:schemeClr val="bg1"/>
              </a:solidFill>
              <a:latin typeface="Arial Narrow" pitchFamily="34" charset="0"/>
            </a:endParaRPr>
          </a:p>
        </p:txBody>
      </p:sp>
      <p:sp>
        <p:nvSpPr>
          <p:cNvPr id="39" name="ZoneTexte 28">
            <a:hlinkClick r:id="rId8" action="ppaction://hlinksldjump"/>
          </p:cNvPr>
          <p:cNvSpPr txBox="1"/>
          <p:nvPr/>
        </p:nvSpPr>
        <p:spPr>
          <a:xfrm>
            <a:off x="5254988" y="301094"/>
            <a:ext cx="1640173" cy="1200329"/>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1">
                    <a:lumMod val="95000"/>
                  </a:schemeClr>
                </a:solidFill>
                <a:latin typeface="Arial Narrow" pitchFamily="34" charset="0"/>
              </a:rPr>
              <a:t>Créer</a:t>
            </a:r>
          </a:p>
          <a:p>
            <a:pPr algn="ctr"/>
            <a:r>
              <a:rPr lang="fr-FR" dirty="0" smtClean="0">
                <a:solidFill>
                  <a:schemeClr val="bg1">
                    <a:lumMod val="95000"/>
                  </a:schemeClr>
                </a:solidFill>
                <a:latin typeface="Arial Narrow" pitchFamily="34" charset="0"/>
              </a:rPr>
              <a:t>une ambiance</a:t>
            </a:r>
          </a:p>
          <a:p>
            <a:pPr algn="ctr"/>
            <a:r>
              <a:rPr lang="fr-FR" dirty="0" smtClean="0">
                <a:solidFill>
                  <a:schemeClr val="bg1">
                    <a:lumMod val="95000"/>
                  </a:schemeClr>
                </a:solidFill>
                <a:latin typeface="Arial Narrow" pitchFamily="34" charset="0"/>
              </a:rPr>
              <a:t>de travail favorable</a:t>
            </a:r>
          </a:p>
        </p:txBody>
      </p:sp>
      <p:cxnSp>
        <p:nvCxnSpPr>
          <p:cNvPr id="44" name="Connecteur en angle 42"/>
          <p:cNvCxnSpPr>
            <a:stCxn id="46" idx="1"/>
          </p:cNvCxnSpPr>
          <p:nvPr/>
        </p:nvCxnSpPr>
        <p:spPr>
          <a:xfrm flipH="1" flipV="1">
            <a:off x="5648124" y="2269439"/>
            <a:ext cx="1056098" cy="18034"/>
          </a:xfrm>
          <a:prstGeom prst="straightConnector1">
            <a:avLst/>
          </a:prstGeom>
          <a:ln w="38100">
            <a:solidFill>
              <a:schemeClr val="accent1">
                <a:lumMod val="75000"/>
              </a:schemeClr>
            </a:solidFill>
            <a:tailEnd type="oval"/>
          </a:ln>
        </p:spPr>
        <p:style>
          <a:lnRef idx="2">
            <a:schemeClr val="accent4"/>
          </a:lnRef>
          <a:fillRef idx="0">
            <a:schemeClr val="accent4"/>
          </a:fillRef>
          <a:effectRef idx="1">
            <a:schemeClr val="accent4"/>
          </a:effectRef>
          <a:fontRef idx="minor">
            <a:schemeClr val="tx1"/>
          </a:fontRef>
        </p:style>
      </p:cxnSp>
      <p:sp>
        <p:nvSpPr>
          <p:cNvPr id="45" name="Ellipse 44"/>
          <p:cNvSpPr>
            <a:spLocks noChangeAspect="1"/>
          </p:cNvSpPr>
          <p:nvPr/>
        </p:nvSpPr>
        <p:spPr>
          <a:xfrm>
            <a:off x="6656235" y="1657434"/>
            <a:ext cx="1260076" cy="1260076"/>
          </a:xfrm>
          <a:prstGeom prst="ellipse">
            <a:avLst/>
          </a:prstGeom>
          <a:solidFill>
            <a:schemeClr val="accent1">
              <a:lumMod val="75000"/>
            </a:schemeClr>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400" b="1" dirty="0">
              <a:solidFill>
                <a:schemeClr val="bg1"/>
              </a:solidFill>
              <a:latin typeface="Arial Narrow" pitchFamily="34" charset="0"/>
            </a:endParaRPr>
          </a:p>
        </p:txBody>
      </p:sp>
      <p:sp>
        <p:nvSpPr>
          <p:cNvPr id="46" name="ZoneTexte 40">
            <a:hlinkClick r:id="rId9" action="ppaction://hlinksldjump"/>
          </p:cNvPr>
          <p:cNvSpPr txBox="1"/>
          <p:nvPr/>
        </p:nvSpPr>
        <p:spPr>
          <a:xfrm>
            <a:off x="6704222" y="1964307"/>
            <a:ext cx="1164101" cy="646331"/>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1">
                    <a:lumMod val="95000"/>
                  </a:schemeClr>
                </a:solidFill>
                <a:latin typeface="Arial Narrow" pitchFamily="34" charset="0"/>
              </a:rPr>
              <a:t>Structurer</a:t>
            </a:r>
          </a:p>
          <a:p>
            <a:pPr algn="ctr"/>
            <a:r>
              <a:rPr lang="fr-FR" dirty="0" smtClean="0">
                <a:solidFill>
                  <a:schemeClr val="bg1">
                    <a:lumMod val="95000"/>
                  </a:schemeClr>
                </a:solidFill>
                <a:latin typeface="Arial Narrow" pitchFamily="34" charset="0"/>
              </a:rPr>
              <a:t>les activités</a:t>
            </a:r>
          </a:p>
        </p:txBody>
      </p:sp>
      <p:cxnSp>
        <p:nvCxnSpPr>
          <p:cNvPr id="47" name="Connecteur en angle 58"/>
          <p:cNvCxnSpPr>
            <a:stCxn id="49" idx="1"/>
          </p:cNvCxnSpPr>
          <p:nvPr/>
        </p:nvCxnSpPr>
        <p:spPr>
          <a:xfrm rot="10800000" flipV="1">
            <a:off x="7452320" y="3265011"/>
            <a:ext cx="277172" cy="904840"/>
          </a:xfrm>
          <a:prstGeom prst="bentConnector2">
            <a:avLst/>
          </a:prstGeom>
          <a:ln w="38100">
            <a:solidFill>
              <a:schemeClr val="accent4"/>
            </a:solidFill>
            <a:tailEnd type="oval"/>
          </a:ln>
        </p:spPr>
        <p:style>
          <a:lnRef idx="2">
            <a:schemeClr val="accent4"/>
          </a:lnRef>
          <a:fillRef idx="0">
            <a:schemeClr val="accent4"/>
          </a:fillRef>
          <a:effectRef idx="1">
            <a:schemeClr val="accent4"/>
          </a:effectRef>
          <a:fontRef idx="minor">
            <a:schemeClr val="tx1"/>
          </a:fontRef>
        </p:style>
      </p:cxnSp>
      <p:sp>
        <p:nvSpPr>
          <p:cNvPr id="48" name="Ellipse 47"/>
          <p:cNvSpPr>
            <a:spLocks noChangeAspect="1"/>
          </p:cNvSpPr>
          <p:nvPr/>
        </p:nvSpPr>
        <p:spPr>
          <a:xfrm>
            <a:off x="7704448" y="2830400"/>
            <a:ext cx="900000" cy="900000"/>
          </a:xfrm>
          <a:prstGeom prst="ellipse">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400" b="1" dirty="0">
              <a:solidFill>
                <a:schemeClr val="bg1"/>
              </a:solidFill>
              <a:latin typeface="Arial Narrow" pitchFamily="34" charset="0"/>
            </a:endParaRPr>
          </a:p>
        </p:txBody>
      </p:sp>
      <p:sp>
        <p:nvSpPr>
          <p:cNvPr id="49" name="ZoneTexte 73">
            <a:hlinkClick r:id="rId10" action="ppaction://hlinksldjump"/>
          </p:cNvPr>
          <p:cNvSpPr txBox="1"/>
          <p:nvPr/>
        </p:nvSpPr>
        <p:spPr>
          <a:xfrm>
            <a:off x="7729492" y="3080345"/>
            <a:ext cx="849913" cy="369332"/>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bg1">
                    <a:lumMod val="95000"/>
                  </a:schemeClr>
                </a:solidFill>
                <a:latin typeface="Arial Narrow" pitchFamily="34" charset="0"/>
              </a:rPr>
              <a:t>Cycle 4</a:t>
            </a:r>
          </a:p>
        </p:txBody>
      </p:sp>
      <p:sp>
        <p:nvSpPr>
          <p:cNvPr id="52" name="Ellipse 51">
            <a:hlinkClick r:id="rId11" action="ppaction://hlinksldjump"/>
          </p:cNvPr>
          <p:cNvSpPr>
            <a:spLocks noChangeAspect="1"/>
          </p:cNvSpPr>
          <p:nvPr/>
        </p:nvSpPr>
        <p:spPr>
          <a:xfrm>
            <a:off x="6998035" y="318382"/>
            <a:ext cx="1260000" cy="1260000"/>
          </a:xfrm>
          <a:prstGeom prst="ellipse">
            <a:avLst/>
          </a:prstGeom>
          <a:solidFill>
            <a:schemeClr val="bg1"/>
          </a:solidFill>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1100" b="1" dirty="0">
              <a:solidFill>
                <a:schemeClr val="accent1">
                  <a:lumMod val="50000"/>
                </a:schemeClr>
              </a:solidFill>
              <a:latin typeface="Arial Narrow" pitchFamily="34" charset="0"/>
            </a:endParaRPr>
          </a:p>
        </p:txBody>
      </p:sp>
      <p:sp>
        <p:nvSpPr>
          <p:cNvPr id="53" name="ZoneTexte 21">
            <a:hlinkClick r:id="rId11" action="ppaction://hlinksldjump"/>
          </p:cNvPr>
          <p:cNvSpPr txBox="1"/>
          <p:nvPr/>
        </p:nvSpPr>
        <p:spPr>
          <a:xfrm>
            <a:off x="6998696" y="763716"/>
            <a:ext cx="1258679" cy="369332"/>
          </a:xfrm>
          <a:prstGeom prst="rect">
            <a:avLst/>
          </a:prstGeom>
          <a:noFill/>
          <a:ln>
            <a:noFill/>
          </a:ln>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smtClean="0">
                <a:solidFill>
                  <a:schemeClr val="accent1">
                    <a:lumMod val="50000"/>
                  </a:schemeClr>
                </a:solidFill>
                <a:latin typeface="Arial Narrow" pitchFamily="34" charset="0"/>
              </a:rPr>
              <a:t>Illustrations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Image 11" descr="tbi_v2.jpeg"/>
          <p:cNvPicPr>
            <a:picLocks noChangeAspect="1"/>
          </p:cNvPicPr>
          <p:nvPr/>
        </p:nvPicPr>
        <p:blipFill>
          <a:blip r:embed="rId4" cstate="print"/>
          <a:stretch>
            <a:fillRect/>
          </a:stretch>
        </p:blipFill>
        <p:spPr>
          <a:xfrm>
            <a:off x="0" y="1605145"/>
            <a:ext cx="9144000" cy="2581283"/>
          </a:xfrm>
          <a:prstGeom prst="rect">
            <a:avLst/>
          </a:prstGeom>
        </p:spPr>
      </p:pic>
      <p:sp>
        <p:nvSpPr>
          <p:cNvPr id="2" name="ZoneTexte 1"/>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2">
                    <a:lumMod val="25000"/>
                  </a:schemeClr>
                </a:solidFill>
                <a:latin typeface="Arial Narrow" pitchFamily="34" charset="0"/>
              </a:rPr>
              <a:t>5ème – EPI : de l’art roman à l’art gothique</a:t>
            </a:r>
            <a:endParaRPr lang="fr-FR" sz="4000" b="1" dirty="0">
              <a:solidFill>
                <a:schemeClr val="bg2">
                  <a:lumMod val="25000"/>
                </a:schemeClr>
              </a:solidFill>
              <a:latin typeface="Arial Narrow" pitchFamily="34" charset="0"/>
            </a:endParaRPr>
          </a:p>
        </p:txBody>
      </p:sp>
      <p:pic>
        <p:nvPicPr>
          <p:cNvPr id="3" name="Image 2" descr="tbi_v2.jpeg"/>
          <p:cNvPicPr>
            <a:picLocks noChangeAspect="1"/>
          </p:cNvPicPr>
          <p:nvPr/>
        </p:nvPicPr>
        <p:blipFill>
          <a:blip r:embed="rId4" cstate="print"/>
          <a:stretch>
            <a:fillRect/>
          </a:stretch>
        </p:blipFill>
        <p:spPr>
          <a:xfrm>
            <a:off x="-5395725" y="843558"/>
            <a:ext cx="14539725" cy="4104456"/>
          </a:xfrm>
          <a:prstGeom prst="rect">
            <a:avLst/>
          </a:prstGeom>
        </p:spPr>
      </p:pic>
      <p:pic>
        <p:nvPicPr>
          <p:cNvPr id="5" name="Image 4" descr="plein_cintre_sureleve.JPG"/>
          <p:cNvPicPr>
            <a:picLocks noChangeAspect="1"/>
          </p:cNvPicPr>
          <p:nvPr/>
        </p:nvPicPr>
        <p:blipFill>
          <a:blip r:embed="rId5" cstate="print"/>
          <a:stretch>
            <a:fillRect/>
          </a:stretch>
        </p:blipFill>
        <p:spPr>
          <a:xfrm>
            <a:off x="1403649" y="635588"/>
            <a:ext cx="4191783" cy="4500000"/>
          </a:xfrm>
          <a:prstGeom prst="rect">
            <a:avLst/>
          </a:prstGeom>
        </p:spPr>
      </p:pic>
      <p:pic>
        <p:nvPicPr>
          <p:cNvPr id="6" name="Image 5" descr="capture_plein_cintre_sureleve1.jpg"/>
          <p:cNvPicPr>
            <a:picLocks noChangeAspect="1"/>
          </p:cNvPicPr>
          <p:nvPr/>
        </p:nvPicPr>
        <p:blipFill>
          <a:blip r:embed="rId6" cstate="print"/>
          <a:stretch>
            <a:fillRect/>
          </a:stretch>
        </p:blipFill>
        <p:spPr>
          <a:xfrm>
            <a:off x="3457982" y="642924"/>
            <a:ext cx="5578514" cy="4500000"/>
          </a:xfrm>
          <a:prstGeom prst="rect">
            <a:avLst/>
          </a:prstGeom>
        </p:spPr>
      </p:pic>
      <p:pic>
        <p:nvPicPr>
          <p:cNvPr id="7" name="Image 6" descr="capture_plein_cintre_sureleve2.jpg"/>
          <p:cNvPicPr>
            <a:picLocks noChangeAspect="1"/>
          </p:cNvPicPr>
          <p:nvPr/>
        </p:nvPicPr>
        <p:blipFill>
          <a:blip r:embed="rId7" cstate="print"/>
          <a:stretch>
            <a:fillRect/>
          </a:stretch>
        </p:blipFill>
        <p:spPr>
          <a:xfrm>
            <a:off x="3457982" y="642924"/>
            <a:ext cx="5580000" cy="4500000"/>
          </a:xfrm>
          <a:prstGeom prst="rect">
            <a:avLst/>
          </a:prstGeom>
        </p:spPr>
      </p:pic>
      <p:pic>
        <p:nvPicPr>
          <p:cNvPr id="8" name="Image 7" descr="capture_plein_cintre_sureleve_mur.jpg"/>
          <p:cNvPicPr>
            <a:picLocks noChangeAspect="1"/>
          </p:cNvPicPr>
          <p:nvPr/>
        </p:nvPicPr>
        <p:blipFill>
          <a:blip r:embed="rId8" cstate="print"/>
          <a:stretch>
            <a:fillRect/>
          </a:stretch>
        </p:blipFill>
        <p:spPr>
          <a:xfrm>
            <a:off x="3116474" y="642924"/>
            <a:ext cx="6027526" cy="45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2">
                    <a:lumMod val="25000"/>
                  </a:schemeClr>
                </a:solidFill>
                <a:latin typeface="Arial Narrow" pitchFamily="34" charset="0"/>
              </a:rPr>
              <a:t>5ème – EPI : de l’art roman à l’art gothique</a:t>
            </a:r>
            <a:endParaRPr lang="fr-FR" sz="4000" b="1" dirty="0">
              <a:solidFill>
                <a:schemeClr val="bg2">
                  <a:lumMod val="25000"/>
                </a:schemeClr>
              </a:solidFill>
              <a:latin typeface="Arial Narrow" pitchFamily="34" charset="0"/>
            </a:endParaRPr>
          </a:p>
        </p:txBody>
      </p:sp>
      <p:grpSp>
        <p:nvGrpSpPr>
          <p:cNvPr id="4" name="Groupe 15"/>
          <p:cNvGrpSpPr/>
          <p:nvPr/>
        </p:nvGrpSpPr>
        <p:grpSpPr>
          <a:xfrm>
            <a:off x="71680" y="3472030"/>
            <a:ext cx="1620000" cy="1620000"/>
            <a:chOff x="5796328" y="1707750"/>
            <a:chExt cx="1620000" cy="1620000"/>
          </a:xfrm>
        </p:grpSpPr>
        <p:sp>
          <p:nvSpPr>
            <p:cNvPr id="10" name="Ellipse 9"/>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1" name="Rectangle 10">
              <a:hlinkClick r:id="rId4" action="ppaction://hlinksldjump"/>
            </p:cNvPr>
            <p:cNvSpPr/>
            <p:nvPr/>
          </p:nvSpPr>
          <p:spPr>
            <a:xfrm>
              <a:off x="5984203" y="2117641"/>
              <a:ext cx="1244250"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5</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EPI :</a:t>
              </a:r>
            </a:p>
            <a:p>
              <a:pPr algn="ctr"/>
              <a:r>
                <a:rPr lang="fr-FR" sz="1400" b="1" dirty="0" smtClean="0">
                  <a:solidFill>
                    <a:schemeClr val="bg2">
                      <a:lumMod val="25000"/>
                    </a:schemeClr>
                  </a:solidFill>
                  <a:latin typeface="Arial Narrow" pitchFamily="34" charset="0"/>
                </a:rPr>
                <a:t>de l’art roman</a:t>
              </a:r>
            </a:p>
            <a:p>
              <a:pPr algn="ctr"/>
              <a:r>
                <a:rPr lang="fr-FR" sz="1400" b="1" dirty="0" smtClean="0">
                  <a:solidFill>
                    <a:schemeClr val="bg2">
                      <a:lumMod val="25000"/>
                    </a:schemeClr>
                  </a:solidFill>
                  <a:latin typeface="Arial Narrow" pitchFamily="34" charset="0"/>
                </a:rPr>
                <a:t>à l’art gothique</a:t>
              </a:r>
              <a:endParaRPr lang="fr-FR" sz="1400" b="1" dirty="0">
                <a:solidFill>
                  <a:schemeClr val="bg2">
                    <a:lumMod val="25000"/>
                  </a:schemeClr>
                </a:solidFill>
                <a:latin typeface="Arial Narrow" pitchFamily="34" charset="0"/>
              </a:endParaRPr>
            </a:p>
          </p:txBody>
        </p:sp>
      </p:grpSp>
      <p:pic>
        <p:nvPicPr>
          <p:cNvPr id="14" name="Image 13" descr="tbi_hyp_conclusion.jpg"/>
          <p:cNvPicPr>
            <a:picLocks noChangeAspect="1"/>
          </p:cNvPicPr>
          <p:nvPr/>
        </p:nvPicPr>
        <p:blipFill>
          <a:blip r:embed="rId5" cstate="print"/>
          <a:stretch>
            <a:fillRect/>
          </a:stretch>
        </p:blipFill>
        <p:spPr>
          <a:xfrm>
            <a:off x="539552" y="627534"/>
            <a:ext cx="3044012" cy="4320000"/>
          </a:xfrm>
          <a:prstGeom prst="rect">
            <a:avLst/>
          </a:prstGeom>
        </p:spPr>
      </p:pic>
      <p:sp>
        <p:nvSpPr>
          <p:cNvPr id="16" name="ZoneTexte 15"/>
          <p:cNvSpPr txBox="1"/>
          <p:nvPr/>
        </p:nvSpPr>
        <p:spPr>
          <a:xfrm flipH="1">
            <a:off x="3707904" y="1194306"/>
            <a:ext cx="4608512" cy="369332"/>
          </a:xfrm>
          <a:prstGeom prst="homePlate">
            <a:avLst/>
          </a:prstGeom>
          <a:solidFill>
            <a:schemeClr val="bg2"/>
          </a:solidFill>
        </p:spPr>
        <p:txBody>
          <a:bodyPr wrap="square" rtlCol="0">
            <a:spAutoFit/>
          </a:bodyPr>
          <a:lstStyle/>
          <a:p>
            <a:pPr algn="ctr"/>
            <a:r>
              <a:rPr lang="fr-FR" dirty="0" smtClean="0">
                <a:latin typeface="Arial Narrow" pitchFamily="34" charset="0"/>
              </a:rPr>
              <a:t>Introduction avec rappel des hypothèses</a:t>
            </a:r>
            <a:endParaRPr lang="fr-FR" dirty="0">
              <a:latin typeface="Arial Narrow" pitchFamily="34" charset="0"/>
            </a:endParaRPr>
          </a:p>
        </p:txBody>
      </p:sp>
      <p:sp>
        <p:nvSpPr>
          <p:cNvPr id="17" name="ZoneTexte 16"/>
          <p:cNvSpPr txBox="1"/>
          <p:nvPr/>
        </p:nvSpPr>
        <p:spPr>
          <a:xfrm>
            <a:off x="7452320" y="1491630"/>
            <a:ext cx="1121998"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équipe</a:t>
            </a:r>
            <a:endParaRPr lang="fr-FR" b="1" dirty="0">
              <a:latin typeface="Arial Narrow" pitchFamily="34" charset="0"/>
            </a:endParaRPr>
          </a:p>
        </p:txBody>
      </p:sp>
      <p:sp>
        <p:nvSpPr>
          <p:cNvPr id="18" name="ZoneTexte 17"/>
          <p:cNvSpPr txBox="1"/>
          <p:nvPr/>
        </p:nvSpPr>
        <p:spPr>
          <a:xfrm>
            <a:off x="4283968" y="699542"/>
            <a:ext cx="4294765" cy="461665"/>
          </a:xfrm>
          <a:prstGeom prst="rect">
            <a:avLst/>
          </a:prstGeom>
          <a:noFill/>
        </p:spPr>
        <p:txBody>
          <a:bodyPr wrap="none" rtlCol="0">
            <a:spAutoFit/>
          </a:bodyPr>
          <a:lstStyle/>
          <a:p>
            <a:pPr algn="ctr"/>
            <a:r>
              <a:rPr lang="fr-FR" sz="2400" b="1" dirty="0" smtClean="0">
                <a:latin typeface="Arial Narrow" pitchFamily="34" charset="0"/>
              </a:rPr>
              <a:t>Compte-rendu d’expérimentation :</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2">
                    <a:lumMod val="25000"/>
                  </a:schemeClr>
                </a:solidFill>
                <a:latin typeface="Arial Narrow" pitchFamily="34" charset="0"/>
              </a:rPr>
              <a:t>5ème – EPI : de l’art roman à l’art gothique</a:t>
            </a:r>
            <a:endParaRPr lang="fr-FR" sz="4000" b="1" dirty="0">
              <a:solidFill>
                <a:schemeClr val="bg2">
                  <a:lumMod val="25000"/>
                </a:schemeClr>
              </a:solidFill>
              <a:latin typeface="Arial Narrow" pitchFamily="34" charset="0"/>
            </a:endParaRPr>
          </a:p>
        </p:txBody>
      </p:sp>
      <p:grpSp>
        <p:nvGrpSpPr>
          <p:cNvPr id="3" name="Groupe 15"/>
          <p:cNvGrpSpPr/>
          <p:nvPr/>
        </p:nvGrpSpPr>
        <p:grpSpPr>
          <a:xfrm>
            <a:off x="71680" y="3472030"/>
            <a:ext cx="1620000" cy="1620000"/>
            <a:chOff x="5796328" y="1707750"/>
            <a:chExt cx="1620000" cy="1620000"/>
          </a:xfrm>
        </p:grpSpPr>
        <p:sp>
          <p:nvSpPr>
            <p:cNvPr id="10" name="Ellipse 9"/>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1" name="Rectangle 10">
              <a:hlinkClick r:id="rId4" action="ppaction://hlinksldjump"/>
            </p:cNvPr>
            <p:cNvSpPr/>
            <p:nvPr/>
          </p:nvSpPr>
          <p:spPr>
            <a:xfrm>
              <a:off x="5984203" y="2117641"/>
              <a:ext cx="1244250"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5</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EPI :</a:t>
              </a:r>
            </a:p>
            <a:p>
              <a:pPr algn="ctr"/>
              <a:r>
                <a:rPr lang="fr-FR" sz="1400" b="1" dirty="0" smtClean="0">
                  <a:solidFill>
                    <a:schemeClr val="bg2">
                      <a:lumMod val="25000"/>
                    </a:schemeClr>
                  </a:solidFill>
                  <a:latin typeface="Arial Narrow" pitchFamily="34" charset="0"/>
                </a:rPr>
                <a:t>de l’art roman</a:t>
              </a:r>
            </a:p>
            <a:p>
              <a:pPr algn="ctr"/>
              <a:r>
                <a:rPr lang="fr-FR" sz="1400" b="1" dirty="0" smtClean="0">
                  <a:solidFill>
                    <a:schemeClr val="bg2">
                      <a:lumMod val="25000"/>
                    </a:schemeClr>
                  </a:solidFill>
                  <a:latin typeface="Arial Narrow" pitchFamily="34" charset="0"/>
                </a:rPr>
                <a:t>à l’art gothique</a:t>
              </a:r>
              <a:endParaRPr lang="fr-FR" sz="1400" b="1" dirty="0">
                <a:solidFill>
                  <a:schemeClr val="bg2">
                    <a:lumMod val="25000"/>
                  </a:schemeClr>
                </a:solidFill>
                <a:latin typeface="Arial Narrow" pitchFamily="34" charset="0"/>
              </a:endParaRPr>
            </a:p>
          </p:txBody>
        </p:sp>
      </p:grpSp>
      <p:sp>
        <p:nvSpPr>
          <p:cNvPr id="16" name="ZoneTexte 15"/>
          <p:cNvSpPr txBox="1"/>
          <p:nvPr/>
        </p:nvSpPr>
        <p:spPr>
          <a:xfrm flipH="1">
            <a:off x="3707904" y="1779662"/>
            <a:ext cx="4608512" cy="369332"/>
          </a:xfrm>
          <a:prstGeom prst="homePlate">
            <a:avLst/>
          </a:prstGeom>
          <a:solidFill>
            <a:schemeClr val="bg2"/>
          </a:solidFill>
        </p:spPr>
        <p:txBody>
          <a:bodyPr wrap="square" rtlCol="0">
            <a:spAutoFit/>
          </a:bodyPr>
          <a:lstStyle/>
          <a:p>
            <a:r>
              <a:rPr lang="fr-FR" dirty="0" smtClean="0">
                <a:latin typeface="Arial Narrow" pitchFamily="34" charset="0"/>
              </a:rPr>
              <a:t>1</a:t>
            </a:r>
            <a:r>
              <a:rPr lang="fr-FR" baseline="30000" dirty="0" smtClean="0">
                <a:latin typeface="Arial Narrow" pitchFamily="34" charset="0"/>
              </a:rPr>
              <a:t>er</a:t>
            </a:r>
            <a:r>
              <a:rPr lang="fr-FR" dirty="0" smtClean="0">
                <a:latin typeface="Arial Narrow" pitchFamily="34" charset="0"/>
              </a:rPr>
              <a:t> paragraphe </a:t>
            </a:r>
            <a:endParaRPr lang="fr-FR" dirty="0">
              <a:latin typeface="Arial Narrow" pitchFamily="34" charset="0"/>
            </a:endParaRPr>
          </a:p>
        </p:txBody>
      </p:sp>
      <p:sp>
        <p:nvSpPr>
          <p:cNvPr id="17" name="ZoneTexte 16"/>
          <p:cNvSpPr txBox="1"/>
          <p:nvPr/>
        </p:nvSpPr>
        <p:spPr>
          <a:xfrm>
            <a:off x="7452320" y="2076986"/>
            <a:ext cx="1186329"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binôme</a:t>
            </a:r>
            <a:endParaRPr lang="fr-FR" b="1" dirty="0">
              <a:latin typeface="Arial Narrow" pitchFamily="34" charset="0"/>
            </a:endParaRPr>
          </a:p>
        </p:txBody>
      </p:sp>
      <p:sp>
        <p:nvSpPr>
          <p:cNvPr id="18" name="ZoneTexte 17"/>
          <p:cNvSpPr txBox="1"/>
          <p:nvPr/>
        </p:nvSpPr>
        <p:spPr>
          <a:xfrm>
            <a:off x="4909688" y="699542"/>
            <a:ext cx="2797561" cy="830997"/>
          </a:xfrm>
          <a:prstGeom prst="rect">
            <a:avLst/>
          </a:prstGeom>
          <a:noFill/>
        </p:spPr>
        <p:txBody>
          <a:bodyPr wrap="none" rtlCol="0">
            <a:spAutoFit/>
          </a:bodyPr>
          <a:lstStyle/>
          <a:p>
            <a:pPr algn="ctr"/>
            <a:r>
              <a:rPr lang="fr-FR" sz="2400" b="1" dirty="0" smtClean="0">
                <a:latin typeface="Arial Narrow" pitchFamily="34" charset="0"/>
              </a:rPr>
              <a:t>Expérimentation avec</a:t>
            </a:r>
          </a:p>
          <a:p>
            <a:pPr algn="ctr"/>
            <a:r>
              <a:rPr lang="fr-FR" sz="2400" b="1" dirty="0" smtClean="0">
                <a:latin typeface="Arial Narrow" pitchFamily="34" charset="0"/>
              </a:rPr>
              <a:t>compte-rendu :</a:t>
            </a:r>
            <a:endParaRPr lang="fr-FR" sz="2400" b="1" dirty="0"/>
          </a:p>
        </p:txBody>
      </p:sp>
      <p:pic>
        <p:nvPicPr>
          <p:cNvPr id="19" name="Image 18" descr="tbi_prepa_ctpr.jpg"/>
          <p:cNvPicPr>
            <a:picLocks noChangeAspect="1"/>
          </p:cNvPicPr>
          <p:nvPr/>
        </p:nvPicPr>
        <p:blipFill>
          <a:blip r:embed="rId5" cstate="print"/>
          <a:stretch>
            <a:fillRect/>
          </a:stretch>
        </p:blipFill>
        <p:spPr>
          <a:xfrm>
            <a:off x="539552" y="627534"/>
            <a:ext cx="3044012" cy="4320000"/>
          </a:xfrm>
          <a:prstGeom prst="rect">
            <a:avLst/>
          </a:prstGeom>
        </p:spPr>
      </p:pic>
      <p:sp>
        <p:nvSpPr>
          <p:cNvPr id="12" name="ZoneTexte 11"/>
          <p:cNvSpPr txBox="1"/>
          <p:nvPr/>
        </p:nvSpPr>
        <p:spPr>
          <a:xfrm flipH="1">
            <a:off x="3707904" y="3017931"/>
            <a:ext cx="4608512" cy="369332"/>
          </a:xfrm>
          <a:prstGeom prst="homePlate">
            <a:avLst/>
          </a:prstGeom>
          <a:solidFill>
            <a:schemeClr val="bg2"/>
          </a:solidFill>
        </p:spPr>
        <p:txBody>
          <a:bodyPr wrap="square" rtlCol="0">
            <a:spAutoFit/>
          </a:bodyPr>
          <a:lstStyle/>
          <a:p>
            <a:r>
              <a:rPr lang="fr-FR" dirty="0" smtClean="0">
                <a:latin typeface="Arial Narrow" pitchFamily="34" charset="0"/>
              </a:rPr>
              <a:t>2</a:t>
            </a:r>
            <a:r>
              <a:rPr lang="fr-FR" baseline="30000" dirty="0" smtClean="0">
                <a:latin typeface="Arial Narrow" pitchFamily="34" charset="0"/>
              </a:rPr>
              <a:t>ème</a:t>
            </a:r>
            <a:r>
              <a:rPr lang="fr-FR" dirty="0" smtClean="0">
                <a:latin typeface="Arial Narrow" pitchFamily="34" charset="0"/>
              </a:rPr>
              <a:t>  paragraphe </a:t>
            </a:r>
            <a:endParaRPr lang="fr-FR" dirty="0">
              <a:latin typeface="Arial Narrow" pitchFamily="34" charset="0"/>
            </a:endParaRPr>
          </a:p>
        </p:txBody>
      </p:sp>
      <p:sp>
        <p:nvSpPr>
          <p:cNvPr id="13" name="ZoneTexte 12"/>
          <p:cNvSpPr txBox="1"/>
          <p:nvPr/>
        </p:nvSpPr>
        <p:spPr>
          <a:xfrm>
            <a:off x="7452320" y="3315255"/>
            <a:ext cx="1186329"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binôme</a:t>
            </a:r>
            <a:endParaRPr lang="fr-FR" b="1" dirty="0">
              <a:latin typeface="Arial Narrow" pitchFamily="34" charset="0"/>
            </a:endParaRPr>
          </a:p>
        </p:txBody>
      </p:sp>
      <p:sp>
        <p:nvSpPr>
          <p:cNvPr id="15" name="ZoneTexte 14"/>
          <p:cNvSpPr txBox="1"/>
          <p:nvPr/>
        </p:nvSpPr>
        <p:spPr>
          <a:xfrm flipH="1">
            <a:off x="3707904" y="4314075"/>
            <a:ext cx="4608512" cy="369332"/>
          </a:xfrm>
          <a:prstGeom prst="homePlate">
            <a:avLst/>
          </a:prstGeom>
          <a:solidFill>
            <a:schemeClr val="bg2"/>
          </a:solidFill>
        </p:spPr>
        <p:txBody>
          <a:bodyPr wrap="square" rtlCol="0">
            <a:spAutoFit/>
          </a:bodyPr>
          <a:lstStyle/>
          <a:p>
            <a:r>
              <a:rPr lang="fr-FR" dirty="0" smtClean="0">
                <a:latin typeface="Arial Narrow" pitchFamily="34" charset="0"/>
              </a:rPr>
              <a:t>3</a:t>
            </a:r>
            <a:r>
              <a:rPr lang="fr-FR" baseline="30000" dirty="0" smtClean="0">
                <a:latin typeface="Arial Narrow" pitchFamily="34" charset="0"/>
              </a:rPr>
              <a:t>ème</a:t>
            </a:r>
            <a:r>
              <a:rPr lang="fr-FR" dirty="0" smtClean="0">
                <a:latin typeface="Arial Narrow" pitchFamily="34" charset="0"/>
              </a:rPr>
              <a:t>  paragraphe </a:t>
            </a:r>
            <a:endParaRPr lang="fr-FR" dirty="0">
              <a:latin typeface="Arial Narrow" pitchFamily="34" charset="0"/>
            </a:endParaRPr>
          </a:p>
        </p:txBody>
      </p:sp>
      <p:sp>
        <p:nvSpPr>
          <p:cNvPr id="20" name="ZoneTexte 19"/>
          <p:cNvSpPr txBox="1"/>
          <p:nvPr/>
        </p:nvSpPr>
        <p:spPr>
          <a:xfrm>
            <a:off x="7452320" y="4611399"/>
            <a:ext cx="1186329"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binôme</a:t>
            </a:r>
            <a:endParaRPr lang="fr-FR" b="1"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2">
                    <a:lumMod val="25000"/>
                  </a:schemeClr>
                </a:solidFill>
                <a:latin typeface="Arial Narrow" pitchFamily="34" charset="0"/>
              </a:rPr>
              <a:t>5ème – EPI : de l’art roman à l’art gothique</a:t>
            </a:r>
            <a:endParaRPr lang="fr-FR" sz="4000" b="1" dirty="0">
              <a:solidFill>
                <a:schemeClr val="bg2">
                  <a:lumMod val="25000"/>
                </a:schemeClr>
              </a:solidFill>
              <a:latin typeface="Arial Narrow" pitchFamily="34" charset="0"/>
            </a:endParaRPr>
          </a:p>
        </p:txBody>
      </p:sp>
      <p:grpSp>
        <p:nvGrpSpPr>
          <p:cNvPr id="3" name="Groupe 15"/>
          <p:cNvGrpSpPr/>
          <p:nvPr/>
        </p:nvGrpSpPr>
        <p:grpSpPr>
          <a:xfrm>
            <a:off x="35496" y="3472030"/>
            <a:ext cx="1620000" cy="1620000"/>
            <a:chOff x="5796328" y="1707750"/>
            <a:chExt cx="1620000" cy="1620000"/>
          </a:xfrm>
        </p:grpSpPr>
        <p:sp>
          <p:nvSpPr>
            <p:cNvPr id="10" name="Ellipse 9">
              <a:hlinkClick r:id="rId4" action="ppaction://hlinksldjump"/>
            </p:cNvPr>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1" name="Rectangle 10">
              <a:hlinkClick r:id="rId4" action="ppaction://hlinksldjump"/>
            </p:cNvPr>
            <p:cNvSpPr/>
            <p:nvPr/>
          </p:nvSpPr>
          <p:spPr>
            <a:xfrm>
              <a:off x="5984203" y="2117641"/>
              <a:ext cx="1244250"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5</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EPI :</a:t>
              </a:r>
            </a:p>
            <a:p>
              <a:pPr algn="ctr"/>
              <a:r>
                <a:rPr lang="fr-FR" sz="1400" b="1" dirty="0" smtClean="0">
                  <a:solidFill>
                    <a:schemeClr val="bg2">
                      <a:lumMod val="25000"/>
                    </a:schemeClr>
                  </a:solidFill>
                  <a:latin typeface="Arial Narrow" pitchFamily="34" charset="0"/>
                </a:rPr>
                <a:t>de l’art roman</a:t>
              </a:r>
            </a:p>
            <a:p>
              <a:pPr algn="ctr"/>
              <a:r>
                <a:rPr lang="fr-FR" sz="1400" b="1" dirty="0" smtClean="0">
                  <a:solidFill>
                    <a:schemeClr val="bg2">
                      <a:lumMod val="25000"/>
                    </a:schemeClr>
                  </a:solidFill>
                  <a:latin typeface="Arial Narrow" pitchFamily="34" charset="0"/>
                </a:rPr>
                <a:t>à l’art gothique</a:t>
              </a:r>
              <a:endParaRPr lang="fr-FR" sz="1400" b="1" dirty="0">
                <a:solidFill>
                  <a:schemeClr val="bg2">
                    <a:lumMod val="25000"/>
                  </a:schemeClr>
                </a:solidFill>
                <a:latin typeface="Arial Narrow" pitchFamily="34" charset="0"/>
              </a:endParaRPr>
            </a:p>
          </p:txBody>
        </p:sp>
      </p:grpSp>
      <p:pic>
        <p:nvPicPr>
          <p:cNvPr id="14" name="Image 13" descr="tbi_hyp_conclusion.jpg"/>
          <p:cNvPicPr>
            <a:picLocks noChangeAspect="1"/>
          </p:cNvPicPr>
          <p:nvPr/>
        </p:nvPicPr>
        <p:blipFill>
          <a:blip r:embed="rId5" cstate="print"/>
          <a:stretch>
            <a:fillRect/>
          </a:stretch>
        </p:blipFill>
        <p:spPr>
          <a:xfrm>
            <a:off x="539552" y="627534"/>
            <a:ext cx="3044012" cy="4320000"/>
          </a:xfrm>
          <a:prstGeom prst="rect">
            <a:avLst/>
          </a:prstGeom>
        </p:spPr>
      </p:pic>
      <p:sp>
        <p:nvSpPr>
          <p:cNvPr id="16" name="ZoneTexte 15"/>
          <p:cNvSpPr txBox="1"/>
          <p:nvPr/>
        </p:nvSpPr>
        <p:spPr>
          <a:xfrm flipH="1">
            <a:off x="3707904" y="1194306"/>
            <a:ext cx="4608512" cy="369332"/>
          </a:xfrm>
          <a:prstGeom prst="homePlate">
            <a:avLst/>
          </a:prstGeom>
          <a:solidFill>
            <a:schemeClr val="bg2"/>
          </a:solidFill>
        </p:spPr>
        <p:txBody>
          <a:bodyPr wrap="square" rtlCol="0">
            <a:spAutoFit/>
          </a:bodyPr>
          <a:lstStyle/>
          <a:p>
            <a:pPr algn="ctr"/>
            <a:r>
              <a:rPr lang="fr-FR" dirty="0" smtClean="0">
                <a:latin typeface="Arial Narrow" pitchFamily="34" charset="0"/>
              </a:rPr>
              <a:t>Introduction avec rappel des hypothèses</a:t>
            </a:r>
            <a:endParaRPr lang="fr-FR" dirty="0">
              <a:latin typeface="Arial Narrow" pitchFamily="34" charset="0"/>
            </a:endParaRPr>
          </a:p>
        </p:txBody>
      </p:sp>
      <p:sp>
        <p:nvSpPr>
          <p:cNvPr id="17" name="ZoneTexte 16"/>
          <p:cNvSpPr txBox="1"/>
          <p:nvPr/>
        </p:nvSpPr>
        <p:spPr>
          <a:xfrm>
            <a:off x="7452320" y="1491630"/>
            <a:ext cx="1121998"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équipe</a:t>
            </a:r>
            <a:endParaRPr lang="fr-FR" b="1" dirty="0">
              <a:latin typeface="Arial Narrow" pitchFamily="34" charset="0"/>
            </a:endParaRPr>
          </a:p>
        </p:txBody>
      </p:sp>
      <p:sp>
        <p:nvSpPr>
          <p:cNvPr id="12" name="ZoneTexte 11"/>
          <p:cNvSpPr txBox="1"/>
          <p:nvPr/>
        </p:nvSpPr>
        <p:spPr>
          <a:xfrm>
            <a:off x="4283968" y="699542"/>
            <a:ext cx="4294765" cy="461665"/>
          </a:xfrm>
          <a:prstGeom prst="rect">
            <a:avLst/>
          </a:prstGeom>
          <a:noFill/>
        </p:spPr>
        <p:txBody>
          <a:bodyPr wrap="none" rtlCol="0">
            <a:spAutoFit/>
          </a:bodyPr>
          <a:lstStyle/>
          <a:p>
            <a:pPr algn="ctr"/>
            <a:r>
              <a:rPr lang="fr-FR" sz="2400" b="1" dirty="0" smtClean="0">
                <a:latin typeface="Arial Narrow" pitchFamily="34" charset="0"/>
              </a:rPr>
              <a:t>Compte-rendu d’expérimentation :</a:t>
            </a:r>
            <a:endParaRPr lang="fr-FR" sz="2400" b="1" dirty="0"/>
          </a:p>
        </p:txBody>
      </p:sp>
      <p:sp>
        <p:nvSpPr>
          <p:cNvPr id="13" name="ZoneTexte 12"/>
          <p:cNvSpPr txBox="1"/>
          <p:nvPr/>
        </p:nvSpPr>
        <p:spPr>
          <a:xfrm flipH="1">
            <a:off x="3707904" y="3017931"/>
            <a:ext cx="4608512" cy="369332"/>
          </a:xfrm>
          <a:prstGeom prst="homePlate">
            <a:avLst/>
          </a:prstGeom>
          <a:solidFill>
            <a:schemeClr val="bg2"/>
          </a:solidFill>
        </p:spPr>
        <p:txBody>
          <a:bodyPr wrap="square" rtlCol="0">
            <a:spAutoFit/>
          </a:bodyPr>
          <a:lstStyle/>
          <a:p>
            <a:pPr algn="ctr"/>
            <a:r>
              <a:rPr lang="fr-FR" dirty="0" smtClean="0">
                <a:latin typeface="Arial Narrow" pitchFamily="34" charset="0"/>
              </a:rPr>
              <a:t>Conclusion avec retour sur les hypothèses</a:t>
            </a:r>
            <a:endParaRPr lang="fr-FR" dirty="0">
              <a:latin typeface="Arial Narrow" pitchFamily="34" charset="0"/>
            </a:endParaRPr>
          </a:p>
        </p:txBody>
      </p:sp>
      <p:sp>
        <p:nvSpPr>
          <p:cNvPr id="15" name="ZoneTexte 14"/>
          <p:cNvSpPr txBox="1"/>
          <p:nvPr/>
        </p:nvSpPr>
        <p:spPr>
          <a:xfrm>
            <a:off x="7452320" y="3315255"/>
            <a:ext cx="1121998" cy="408623"/>
          </a:xfrm>
          <a:prstGeom prst="roundRect">
            <a:avLst/>
          </a:prstGeom>
          <a:solidFill>
            <a:schemeClr val="bg1">
              <a:lumMod val="95000"/>
            </a:schemeClr>
          </a:solidFill>
          <a:ln>
            <a:solidFill>
              <a:schemeClr val="bg1">
                <a:lumMod val="95000"/>
              </a:schemeClr>
            </a:solidFill>
          </a:ln>
        </p:spPr>
        <p:txBody>
          <a:bodyPr wrap="none" rtlCol="0">
            <a:spAutoFit/>
          </a:bodyPr>
          <a:lstStyle/>
          <a:p>
            <a:r>
              <a:rPr lang="fr-FR" b="1" dirty="0" smtClean="0">
                <a:latin typeface="Arial Narrow" pitchFamily="34" charset="0"/>
              </a:rPr>
              <a:t>En équipe</a:t>
            </a:r>
            <a:endParaRPr lang="fr-FR"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Ellipse 8"/>
          <p:cNvSpPr/>
          <p:nvPr/>
        </p:nvSpPr>
        <p:spPr>
          <a:xfrm>
            <a:off x="-11715864" y="-9358396"/>
            <a:ext cx="14400000" cy="1440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p:cNvSpPr/>
          <p:nvPr/>
        </p:nvSpPr>
        <p:spPr>
          <a:xfrm>
            <a:off x="2377645" y="310450"/>
            <a:ext cx="4628572" cy="462857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sp>
        <p:nvSpPr>
          <p:cNvPr id="22" name="Rectangle 21"/>
          <p:cNvSpPr/>
          <p:nvPr/>
        </p:nvSpPr>
        <p:spPr>
          <a:xfrm>
            <a:off x="2714612" y="1469722"/>
            <a:ext cx="4011997" cy="1015663"/>
          </a:xfrm>
          <a:prstGeom prst="rect">
            <a:avLst/>
          </a:prstGeom>
        </p:spPr>
        <p:txBody>
          <a:bodyPr wrap="square">
            <a:spAutoFit/>
          </a:bodyPr>
          <a:lstStyle/>
          <a:p>
            <a:pPr algn="ctr"/>
            <a:r>
              <a:rPr lang="fr-FR" sz="2000" b="1" spc="-100" dirty="0" smtClean="0">
                <a:solidFill>
                  <a:schemeClr val="bg1">
                    <a:lumMod val="50000"/>
                  </a:schemeClr>
                </a:solidFill>
                <a:latin typeface="Arial Narrow" pitchFamily="34" charset="0"/>
              </a:rPr>
              <a:t>En démarche de projet</a:t>
            </a:r>
          </a:p>
          <a:p>
            <a:pPr algn="ctr"/>
            <a:r>
              <a:rPr lang="fr-FR" sz="2000" b="1" spc="-100" dirty="0" smtClean="0">
                <a:solidFill>
                  <a:schemeClr val="bg1">
                    <a:lumMod val="50000"/>
                  </a:schemeClr>
                </a:solidFill>
                <a:latin typeface="Arial Narrow" pitchFamily="34" charset="0"/>
              </a:rPr>
              <a:t>En démarche d’investigation</a:t>
            </a:r>
          </a:p>
          <a:p>
            <a:pPr algn="ctr"/>
            <a:r>
              <a:rPr lang="fr-FR" sz="2000" b="1" spc="-100" dirty="0" smtClean="0">
                <a:solidFill>
                  <a:schemeClr val="bg2">
                    <a:lumMod val="25000"/>
                  </a:schemeClr>
                </a:solidFill>
                <a:latin typeface="Arial Narrow" pitchFamily="34" charset="0"/>
              </a:rPr>
              <a:t>En démarche de résolution de problème</a:t>
            </a:r>
            <a:endParaRPr lang="fr-FR" sz="2000" b="1" spc="-100" dirty="0">
              <a:solidFill>
                <a:schemeClr val="bg2">
                  <a:lumMod val="25000"/>
                </a:schemeClr>
              </a:solidFill>
              <a:latin typeface="Arial Narrow" pitchFamily="34" charset="0"/>
            </a:endParaRPr>
          </a:p>
        </p:txBody>
      </p:sp>
      <p:sp>
        <p:nvSpPr>
          <p:cNvPr id="26" name="Ellipse 25"/>
          <p:cNvSpPr/>
          <p:nvPr/>
        </p:nvSpPr>
        <p:spPr>
          <a:xfrm>
            <a:off x="6588224" y="347203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28" name="Rectangle 27">
            <a:hlinkClick r:id="rId4" action="ppaction://hlinksldjump"/>
          </p:cNvPr>
          <p:cNvSpPr/>
          <p:nvPr/>
        </p:nvSpPr>
        <p:spPr>
          <a:xfrm>
            <a:off x="6816975" y="3881921"/>
            <a:ext cx="1162499"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sz="1400" b="1" dirty="0" smtClean="0">
                <a:solidFill>
                  <a:schemeClr val="bg2">
                    <a:lumMod val="25000"/>
                  </a:schemeClr>
                </a:solidFill>
                <a:latin typeface="Arial Narrow" pitchFamily="34" charset="0"/>
              </a:rPr>
              <a:t>Assistant</a:t>
            </a:r>
          </a:p>
          <a:p>
            <a:pPr algn="ctr"/>
            <a:r>
              <a:rPr lang="fr-FR" sz="1400" b="1" dirty="0" smtClean="0">
                <a:solidFill>
                  <a:schemeClr val="bg2">
                    <a:lumMod val="25000"/>
                  </a:schemeClr>
                </a:solidFill>
                <a:latin typeface="Arial Narrow" pitchFamily="34" charset="0"/>
              </a:rPr>
              <a:t>logistique</a:t>
            </a:r>
            <a:endParaRPr lang="fr-FR" sz="1400" b="1" dirty="0">
              <a:solidFill>
                <a:schemeClr val="bg2">
                  <a:lumMod val="25000"/>
                </a:schemeClr>
              </a:solidFill>
              <a:latin typeface="Arial Narrow" pitchFamily="34" charset="0"/>
            </a:endParaRPr>
          </a:p>
        </p:txBody>
      </p:sp>
      <p:sp>
        <p:nvSpPr>
          <p:cNvPr id="8" name="Rectangle 7"/>
          <p:cNvSpPr/>
          <p:nvPr/>
        </p:nvSpPr>
        <p:spPr>
          <a:xfrm>
            <a:off x="2376264" y="3056642"/>
            <a:ext cx="4572000" cy="1569660"/>
          </a:xfrm>
          <a:prstGeom prst="rect">
            <a:avLst/>
          </a:prstGeom>
        </p:spPr>
        <p:txBody>
          <a:bodyPr>
            <a:spAutoFit/>
          </a:bodyPr>
          <a:lstStyle/>
          <a:p>
            <a:pPr algn="ctr"/>
            <a:r>
              <a:rPr lang="fr-FR" sz="3200" b="1" dirty="0" smtClean="0">
                <a:solidFill>
                  <a:schemeClr val="bg2">
                    <a:lumMod val="25000"/>
                  </a:schemeClr>
                </a:solidFill>
                <a:latin typeface="Arial Narrow" pitchFamily="34" charset="0"/>
              </a:rPr>
              <a:t>Production répartie</a:t>
            </a:r>
          </a:p>
          <a:p>
            <a:pPr algn="ctr"/>
            <a:r>
              <a:rPr lang="fr-FR" sz="3200" b="1" dirty="0" smtClean="0">
                <a:solidFill>
                  <a:schemeClr val="bg2">
                    <a:lumMod val="25000"/>
                  </a:schemeClr>
                </a:solidFill>
                <a:latin typeface="Arial Narrow" pitchFamily="34" charset="0"/>
              </a:rPr>
              <a:t>et collective ou collaborative</a:t>
            </a:r>
            <a:endParaRPr lang="fr-FR" sz="3200" b="1" dirty="0">
              <a:solidFill>
                <a:schemeClr val="bg2">
                  <a:lumMod val="2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 name="Ellipse 27"/>
          <p:cNvSpPr/>
          <p:nvPr/>
        </p:nvSpPr>
        <p:spPr>
          <a:xfrm>
            <a:off x="6588224" y="347203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29" name="Rectangle 28">
            <a:hlinkClick r:id="rId4" action="ppaction://hlinksldjump"/>
          </p:cNvPr>
          <p:cNvSpPr/>
          <p:nvPr/>
        </p:nvSpPr>
        <p:spPr>
          <a:xfrm>
            <a:off x="6816975" y="3881921"/>
            <a:ext cx="1162499"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sz="1400" b="1" dirty="0" smtClean="0">
                <a:solidFill>
                  <a:schemeClr val="bg2">
                    <a:lumMod val="25000"/>
                  </a:schemeClr>
                </a:solidFill>
                <a:latin typeface="Arial Narrow" pitchFamily="34" charset="0"/>
              </a:rPr>
              <a:t>Assistant</a:t>
            </a:r>
          </a:p>
          <a:p>
            <a:pPr algn="ctr"/>
            <a:r>
              <a:rPr lang="fr-FR" sz="1400" b="1" dirty="0" smtClean="0">
                <a:solidFill>
                  <a:schemeClr val="bg2">
                    <a:lumMod val="25000"/>
                  </a:schemeClr>
                </a:solidFill>
                <a:latin typeface="Arial Narrow" pitchFamily="34" charset="0"/>
              </a:rPr>
              <a:t>logistique</a:t>
            </a:r>
            <a:endParaRPr lang="fr-FR" sz="1400" b="1" dirty="0">
              <a:solidFill>
                <a:schemeClr val="bg2">
                  <a:lumMod val="25000"/>
                </a:schemeClr>
              </a:solidFill>
              <a:latin typeface="Arial Narrow" pitchFamily="34" charset="0"/>
            </a:endParaRPr>
          </a:p>
        </p:txBody>
      </p:sp>
      <p:sp>
        <p:nvSpPr>
          <p:cNvPr id="3" name="ZoneTexte 2"/>
          <p:cNvSpPr txBox="1"/>
          <p:nvPr/>
        </p:nvSpPr>
        <p:spPr>
          <a:xfrm>
            <a:off x="0" y="-8344"/>
            <a:ext cx="9143999" cy="707886"/>
          </a:xfrm>
          <a:prstGeom prst="rect">
            <a:avLst/>
          </a:prstGeom>
          <a:noFill/>
        </p:spPr>
        <p:txBody>
          <a:bodyPr wrap="square" rtlCol="0">
            <a:spAutoFit/>
          </a:bodyPr>
          <a:lstStyle/>
          <a:p>
            <a:pPr algn="ctr"/>
            <a:r>
              <a:rPr lang="fr-FR" sz="4000" b="1" dirty="0" smtClean="0">
                <a:solidFill>
                  <a:schemeClr val="bg2">
                    <a:lumMod val="25000"/>
                  </a:schemeClr>
                </a:solidFill>
                <a:latin typeface="Arial Narrow" pitchFamily="34" charset="0"/>
              </a:rPr>
              <a:t>3ème – Mbot assistant logistique</a:t>
            </a:r>
            <a:endParaRPr lang="fr-FR" sz="4000" b="1" dirty="0">
              <a:solidFill>
                <a:schemeClr val="bg2">
                  <a:lumMod val="25000"/>
                </a:schemeClr>
              </a:solidFill>
              <a:latin typeface="Arial Narrow" pitchFamily="34" charset="0"/>
            </a:endParaRPr>
          </a:p>
        </p:txBody>
      </p:sp>
      <p:pic>
        <p:nvPicPr>
          <p:cNvPr id="4" name="Image 3" descr="prog_mbot_borne1.jpg"/>
          <p:cNvPicPr>
            <a:picLocks noChangeAspect="1"/>
          </p:cNvPicPr>
          <p:nvPr/>
        </p:nvPicPr>
        <p:blipFill>
          <a:blip r:embed="rId5" cstate="print"/>
          <a:stretch>
            <a:fillRect/>
          </a:stretch>
        </p:blipFill>
        <p:spPr>
          <a:xfrm>
            <a:off x="939860" y="928676"/>
            <a:ext cx="2632005" cy="1080000"/>
          </a:xfrm>
          <a:prstGeom prst="rect">
            <a:avLst/>
          </a:prstGeom>
        </p:spPr>
      </p:pic>
      <p:pic>
        <p:nvPicPr>
          <p:cNvPr id="5" name="Image 4" descr="prog_mbot_borne2.jpg"/>
          <p:cNvPicPr>
            <a:picLocks noChangeAspect="1"/>
          </p:cNvPicPr>
          <p:nvPr/>
        </p:nvPicPr>
        <p:blipFill>
          <a:blip r:embed="rId6" cstate="print"/>
          <a:stretch>
            <a:fillRect/>
          </a:stretch>
        </p:blipFill>
        <p:spPr>
          <a:xfrm>
            <a:off x="939860" y="2281783"/>
            <a:ext cx="2632006" cy="1080000"/>
          </a:xfrm>
          <a:prstGeom prst="rect">
            <a:avLst/>
          </a:prstGeom>
        </p:spPr>
      </p:pic>
      <p:pic>
        <p:nvPicPr>
          <p:cNvPr id="6" name="Image 5" descr="prog_mbot_equipe.jpg"/>
          <p:cNvPicPr>
            <a:picLocks noChangeAspect="1"/>
          </p:cNvPicPr>
          <p:nvPr/>
        </p:nvPicPr>
        <p:blipFill>
          <a:blip r:embed="rId7" cstate="print"/>
          <a:stretch>
            <a:fillRect/>
          </a:stretch>
        </p:blipFill>
        <p:spPr>
          <a:xfrm>
            <a:off x="4071934" y="1714494"/>
            <a:ext cx="4922488" cy="2214578"/>
          </a:xfrm>
          <a:prstGeom prst="rect">
            <a:avLst/>
          </a:prstGeom>
        </p:spPr>
      </p:pic>
      <p:pic>
        <p:nvPicPr>
          <p:cNvPr id="7" name="Image 6" descr="prog_mbot1.jpg"/>
          <p:cNvPicPr>
            <a:picLocks noChangeAspect="1"/>
          </p:cNvPicPr>
          <p:nvPr/>
        </p:nvPicPr>
        <p:blipFill>
          <a:blip r:embed="rId8" cstate="print"/>
          <a:stretch>
            <a:fillRect/>
          </a:stretch>
        </p:blipFill>
        <p:spPr>
          <a:xfrm>
            <a:off x="939860" y="3643320"/>
            <a:ext cx="2632008" cy="1080000"/>
          </a:xfrm>
          <a:prstGeom prst="rect">
            <a:avLst/>
          </a:prstGeom>
        </p:spPr>
      </p:pic>
      <p:grpSp>
        <p:nvGrpSpPr>
          <p:cNvPr id="12" name="Groupe 11"/>
          <p:cNvGrpSpPr/>
          <p:nvPr/>
        </p:nvGrpSpPr>
        <p:grpSpPr>
          <a:xfrm>
            <a:off x="225512" y="1013647"/>
            <a:ext cx="720000" cy="1156279"/>
            <a:chOff x="0" y="928676"/>
            <a:chExt cx="720000" cy="1156279"/>
          </a:xfrm>
        </p:grpSpPr>
        <p:pic>
          <p:nvPicPr>
            <p:cNvPr id="8" name="Image 7" descr="picto_ordi.jpg"/>
            <p:cNvPicPr>
              <a:picLocks noChangeAspect="1"/>
            </p:cNvPicPr>
            <p:nvPr/>
          </p:nvPicPr>
          <p:blipFill>
            <a:blip r:embed="rId9" cstate="print"/>
            <a:stretch>
              <a:fillRect/>
            </a:stretch>
          </p:blipFill>
          <p:spPr>
            <a:xfrm>
              <a:off x="0" y="928676"/>
              <a:ext cx="720000" cy="694690"/>
            </a:xfrm>
            <a:prstGeom prst="rect">
              <a:avLst/>
            </a:prstGeom>
          </p:spPr>
        </p:pic>
        <p:sp>
          <p:nvSpPr>
            <p:cNvPr id="10" name="ZoneTexte 9"/>
            <p:cNvSpPr txBox="1"/>
            <p:nvPr/>
          </p:nvSpPr>
          <p:spPr>
            <a:xfrm>
              <a:off x="0" y="1500180"/>
              <a:ext cx="714348" cy="584775"/>
            </a:xfrm>
            <a:prstGeom prst="rect">
              <a:avLst/>
            </a:prstGeom>
            <a:noFill/>
          </p:spPr>
          <p:txBody>
            <a:bodyPr wrap="square" rtlCol="0">
              <a:spAutoFit/>
            </a:bodyPr>
            <a:lstStyle/>
            <a:p>
              <a:pPr algn="ctr"/>
              <a:r>
                <a:rPr lang="fr-FR" sz="1600" b="1" dirty="0" smtClean="0">
                  <a:solidFill>
                    <a:schemeClr val="bg2">
                      <a:lumMod val="25000"/>
                    </a:schemeClr>
                  </a:solidFill>
                  <a:latin typeface="Arial Narrow" pitchFamily="34" charset="0"/>
                </a:rPr>
                <a:t>Poste 1</a:t>
              </a:r>
            </a:p>
          </p:txBody>
        </p:sp>
      </p:grpSp>
      <p:grpSp>
        <p:nvGrpSpPr>
          <p:cNvPr id="13" name="Groupe 12"/>
          <p:cNvGrpSpPr/>
          <p:nvPr/>
        </p:nvGrpSpPr>
        <p:grpSpPr>
          <a:xfrm>
            <a:off x="225512" y="2366754"/>
            <a:ext cx="720000" cy="1156279"/>
            <a:chOff x="0" y="928676"/>
            <a:chExt cx="720000" cy="1156279"/>
          </a:xfrm>
        </p:grpSpPr>
        <p:pic>
          <p:nvPicPr>
            <p:cNvPr id="14" name="Image 13" descr="picto_ordi.jpg"/>
            <p:cNvPicPr>
              <a:picLocks noChangeAspect="1"/>
            </p:cNvPicPr>
            <p:nvPr/>
          </p:nvPicPr>
          <p:blipFill>
            <a:blip r:embed="rId9" cstate="print"/>
            <a:stretch>
              <a:fillRect/>
            </a:stretch>
          </p:blipFill>
          <p:spPr>
            <a:xfrm>
              <a:off x="0" y="928676"/>
              <a:ext cx="720000" cy="694690"/>
            </a:xfrm>
            <a:prstGeom prst="rect">
              <a:avLst/>
            </a:prstGeom>
          </p:spPr>
        </p:pic>
        <p:sp>
          <p:nvSpPr>
            <p:cNvPr id="15" name="ZoneTexte 14"/>
            <p:cNvSpPr txBox="1"/>
            <p:nvPr/>
          </p:nvSpPr>
          <p:spPr>
            <a:xfrm>
              <a:off x="0" y="1500180"/>
              <a:ext cx="714348" cy="584775"/>
            </a:xfrm>
            <a:prstGeom prst="rect">
              <a:avLst/>
            </a:prstGeom>
            <a:noFill/>
          </p:spPr>
          <p:txBody>
            <a:bodyPr wrap="square" rtlCol="0">
              <a:spAutoFit/>
            </a:bodyPr>
            <a:lstStyle/>
            <a:p>
              <a:pPr algn="ctr"/>
              <a:r>
                <a:rPr lang="fr-FR" sz="1600" b="1" dirty="0" smtClean="0">
                  <a:solidFill>
                    <a:schemeClr val="bg2">
                      <a:lumMod val="25000"/>
                    </a:schemeClr>
                  </a:solidFill>
                  <a:latin typeface="Arial Narrow" pitchFamily="34" charset="0"/>
                </a:rPr>
                <a:t>Poste 2</a:t>
              </a:r>
            </a:p>
          </p:txBody>
        </p:sp>
      </p:grpSp>
      <p:grpSp>
        <p:nvGrpSpPr>
          <p:cNvPr id="16" name="Groupe 15"/>
          <p:cNvGrpSpPr/>
          <p:nvPr/>
        </p:nvGrpSpPr>
        <p:grpSpPr>
          <a:xfrm>
            <a:off x="225512" y="3728291"/>
            <a:ext cx="720000" cy="1156279"/>
            <a:chOff x="0" y="928676"/>
            <a:chExt cx="720000" cy="1156279"/>
          </a:xfrm>
        </p:grpSpPr>
        <p:pic>
          <p:nvPicPr>
            <p:cNvPr id="17" name="Image 16" descr="picto_ordi.jpg"/>
            <p:cNvPicPr>
              <a:picLocks noChangeAspect="1"/>
            </p:cNvPicPr>
            <p:nvPr/>
          </p:nvPicPr>
          <p:blipFill>
            <a:blip r:embed="rId9" cstate="print"/>
            <a:stretch>
              <a:fillRect/>
            </a:stretch>
          </p:blipFill>
          <p:spPr>
            <a:xfrm>
              <a:off x="0" y="928676"/>
              <a:ext cx="720000" cy="694690"/>
            </a:xfrm>
            <a:prstGeom prst="rect">
              <a:avLst/>
            </a:prstGeom>
          </p:spPr>
        </p:pic>
        <p:sp>
          <p:nvSpPr>
            <p:cNvPr id="18" name="ZoneTexte 17"/>
            <p:cNvSpPr txBox="1"/>
            <p:nvPr/>
          </p:nvSpPr>
          <p:spPr>
            <a:xfrm>
              <a:off x="0" y="1500180"/>
              <a:ext cx="714348" cy="584775"/>
            </a:xfrm>
            <a:prstGeom prst="rect">
              <a:avLst/>
            </a:prstGeom>
            <a:noFill/>
          </p:spPr>
          <p:txBody>
            <a:bodyPr wrap="square" rtlCol="0">
              <a:spAutoFit/>
            </a:bodyPr>
            <a:lstStyle/>
            <a:p>
              <a:pPr algn="ctr"/>
              <a:r>
                <a:rPr lang="fr-FR" sz="1600" b="1" dirty="0" smtClean="0">
                  <a:solidFill>
                    <a:schemeClr val="bg2">
                      <a:lumMod val="25000"/>
                    </a:schemeClr>
                  </a:solidFill>
                  <a:latin typeface="Arial Narrow" pitchFamily="34" charset="0"/>
                </a:rPr>
                <a:t>Poste 3</a:t>
              </a:r>
            </a:p>
          </p:txBody>
        </p:sp>
      </p:grpSp>
      <p:cxnSp>
        <p:nvCxnSpPr>
          <p:cNvPr id="20" name="Connecteur en angle 19"/>
          <p:cNvCxnSpPr>
            <a:stCxn id="4" idx="3"/>
            <a:endCxn id="6" idx="1"/>
          </p:cNvCxnSpPr>
          <p:nvPr/>
        </p:nvCxnSpPr>
        <p:spPr>
          <a:xfrm>
            <a:off x="3571865" y="1468676"/>
            <a:ext cx="500069" cy="1353107"/>
          </a:xfrm>
          <a:prstGeom prst="bentConnector3">
            <a:avLst>
              <a:gd name="adj1" fmla="val 50000"/>
            </a:avLst>
          </a:prstGeom>
          <a:ln>
            <a:solidFill>
              <a:schemeClr val="bg2">
                <a:lumMod val="2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2" name="Connecteur en angle 21"/>
          <p:cNvCxnSpPr>
            <a:stCxn id="7" idx="3"/>
            <a:endCxn id="6" idx="1"/>
          </p:cNvCxnSpPr>
          <p:nvPr/>
        </p:nvCxnSpPr>
        <p:spPr>
          <a:xfrm flipV="1">
            <a:off x="3571868" y="2821783"/>
            <a:ext cx="500066" cy="1361537"/>
          </a:xfrm>
          <a:prstGeom prst="bentConnector3">
            <a:avLst>
              <a:gd name="adj1" fmla="val 50000"/>
            </a:avLst>
          </a:prstGeom>
          <a:ln>
            <a:solidFill>
              <a:schemeClr val="bg2">
                <a:lumMod val="2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6" name="Connecteur droit avec flèche 25"/>
          <p:cNvCxnSpPr>
            <a:stCxn id="5" idx="3"/>
            <a:endCxn id="6" idx="1"/>
          </p:cNvCxnSpPr>
          <p:nvPr/>
        </p:nvCxnSpPr>
        <p:spPr>
          <a:xfrm>
            <a:off x="3571866" y="2821783"/>
            <a:ext cx="500068" cy="1588"/>
          </a:xfrm>
          <a:prstGeom prst="straightConnector1">
            <a:avLst/>
          </a:prstGeom>
          <a:ln>
            <a:solidFill>
              <a:schemeClr val="bg2">
                <a:lumMod val="25000"/>
              </a:schemeClr>
            </a:solidFill>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1"/>
                </a:solidFill>
                <a:latin typeface="Arial Narrow" pitchFamily="34" charset="0"/>
              </a:rPr>
              <a:t>Aménager les espaces de travail </a:t>
            </a:r>
            <a:endParaRPr lang="fr-FR" sz="4000" b="1" dirty="0">
              <a:solidFill>
                <a:schemeClr val="bg1"/>
              </a:solidFill>
              <a:latin typeface="Arial Narrow" pitchFamily="34" charset="0"/>
            </a:endParaRPr>
          </a:p>
        </p:txBody>
      </p:sp>
      <p:pic>
        <p:nvPicPr>
          <p:cNvPr id="3" name="Image 2" descr="guide_labo.jpg"/>
          <p:cNvPicPr>
            <a:picLocks noChangeAspect="1"/>
          </p:cNvPicPr>
          <p:nvPr/>
        </p:nvPicPr>
        <p:blipFill>
          <a:blip r:embed="rId4" cstate="print"/>
          <a:stretch>
            <a:fillRect/>
          </a:stretch>
        </p:blipFill>
        <p:spPr>
          <a:xfrm>
            <a:off x="611560" y="743414"/>
            <a:ext cx="3062536" cy="4320000"/>
          </a:xfrm>
          <a:prstGeom prst="rect">
            <a:avLst/>
          </a:prstGeom>
        </p:spPr>
      </p:pic>
      <p:sp>
        <p:nvSpPr>
          <p:cNvPr id="4" name="Rectangle 3"/>
          <p:cNvSpPr/>
          <p:nvPr/>
        </p:nvSpPr>
        <p:spPr>
          <a:xfrm>
            <a:off x="4139952" y="743414"/>
            <a:ext cx="4392000" cy="432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Arial Narrow" pitchFamily="34" charset="0"/>
              </a:rPr>
              <a:t>Zone d’évolution des élèves</a:t>
            </a:r>
          </a:p>
          <a:p>
            <a:pPr algn="ctr"/>
            <a:r>
              <a:rPr lang="fr-FR" dirty="0" smtClean="0">
                <a:latin typeface="Arial Narrow" pitchFamily="34" charset="0"/>
              </a:rPr>
              <a:t>Les élèves travaillent en équipe, assis ou debout !</a:t>
            </a: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a:latin typeface="Arial Narrow" pitchFamily="34" charset="0"/>
            </a:endParaRPr>
          </a:p>
        </p:txBody>
      </p:sp>
      <p:sp>
        <p:nvSpPr>
          <p:cNvPr id="5" name="Ellipse 4"/>
          <p:cNvSpPr/>
          <p:nvPr/>
        </p:nvSpPr>
        <p:spPr>
          <a:xfrm>
            <a:off x="4751960" y="1635646"/>
            <a:ext cx="3240000" cy="324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Narrow" pitchFamily="34" charset="0"/>
              </a:rPr>
              <a:t>Espace d’échange,</a:t>
            </a:r>
          </a:p>
          <a:p>
            <a:pPr algn="ctr"/>
            <a:r>
              <a:rPr lang="fr-FR" dirty="0" smtClean="0">
                <a:latin typeface="Arial Narrow" pitchFamily="34" charset="0"/>
              </a:rPr>
              <a:t>de communication</a:t>
            </a:r>
          </a:p>
          <a:p>
            <a:pPr algn="ctr"/>
            <a:r>
              <a:rPr lang="fr-FR" dirty="0" smtClean="0">
                <a:latin typeface="Arial Narrow" pitchFamily="34" charset="0"/>
              </a:rPr>
              <a:t>et d’investigation.</a:t>
            </a: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a:latin typeface="Arial Narrow" pitchFamily="34" charset="0"/>
            </a:endParaRPr>
          </a:p>
        </p:txBody>
      </p:sp>
      <p:sp>
        <p:nvSpPr>
          <p:cNvPr id="6" name="Rectangle à coins arrondis 5"/>
          <p:cNvSpPr/>
          <p:nvPr/>
        </p:nvSpPr>
        <p:spPr>
          <a:xfrm>
            <a:off x="5111960" y="2931790"/>
            <a:ext cx="2520000" cy="129614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dirty="0" smtClean="0">
                <a:solidFill>
                  <a:schemeClr val="bg2">
                    <a:lumMod val="25000"/>
                  </a:schemeClr>
                </a:solidFill>
                <a:latin typeface="Arial Narrow" pitchFamily="34" charset="0"/>
              </a:rPr>
              <a:t>Equipements numériques connectés fixes ou mobiles, supports didactiques, appareils de mesure.</a:t>
            </a:r>
            <a:endParaRPr lang="fr-FR" dirty="0">
              <a:solidFill>
                <a:schemeClr val="bg2">
                  <a:lumMod val="2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139952" y="743414"/>
            <a:ext cx="4392000" cy="432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Arial Narrow" pitchFamily="34" charset="0"/>
              </a:rPr>
              <a:t>Zone d’évolution des élèves</a:t>
            </a:r>
          </a:p>
          <a:p>
            <a:pPr algn="ctr"/>
            <a:r>
              <a:rPr lang="fr-FR" dirty="0" smtClean="0">
                <a:latin typeface="Arial Narrow" pitchFamily="34" charset="0"/>
              </a:rPr>
              <a:t>Les élèves travaillent en équipe, assis ou debout !</a:t>
            </a: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a:latin typeface="Arial Narrow" pitchFamily="34" charset="0"/>
            </a:endParaRPr>
          </a:p>
        </p:txBody>
      </p:sp>
      <p:sp>
        <p:nvSpPr>
          <p:cNvPr id="5" name="Ellipse 4"/>
          <p:cNvSpPr/>
          <p:nvPr/>
        </p:nvSpPr>
        <p:spPr>
          <a:xfrm>
            <a:off x="4751960" y="1635646"/>
            <a:ext cx="3240000" cy="324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Narrow" pitchFamily="34" charset="0"/>
              </a:rPr>
              <a:t>Espace d’échange,</a:t>
            </a:r>
          </a:p>
          <a:p>
            <a:pPr algn="ctr"/>
            <a:r>
              <a:rPr lang="fr-FR" dirty="0" smtClean="0">
                <a:latin typeface="Arial Narrow" pitchFamily="34" charset="0"/>
              </a:rPr>
              <a:t>de communication</a:t>
            </a:r>
          </a:p>
          <a:p>
            <a:pPr algn="ctr"/>
            <a:r>
              <a:rPr lang="fr-FR" dirty="0" smtClean="0">
                <a:latin typeface="Arial Narrow" pitchFamily="34" charset="0"/>
              </a:rPr>
              <a:t>et d’investigation.</a:t>
            </a: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smtClean="0">
              <a:latin typeface="Arial Narrow" pitchFamily="34" charset="0"/>
            </a:endParaRPr>
          </a:p>
          <a:p>
            <a:pPr algn="ctr"/>
            <a:endParaRPr lang="fr-FR" dirty="0">
              <a:latin typeface="Arial Narrow" pitchFamily="34" charset="0"/>
            </a:endParaRPr>
          </a:p>
        </p:txBody>
      </p:sp>
      <p:sp>
        <p:nvSpPr>
          <p:cNvPr id="6" name="Rectangle à coins arrondis 5"/>
          <p:cNvSpPr/>
          <p:nvPr/>
        </p:nvSpPr>
        <p:spPr>
          <a:xfrm>
            <a:off x="5111960" y="2931790"/>
            <a:ext cx="2520000" cy="129614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dirty="0" smtClean="0">
                <a:solidFill>
                  <a:schemeClr val="bg2">
                    <a:lumMod val="25000"/>
                  </a:schemeClr>
                </a:solidFill>
                <a:latin typeface="Arial Narrow" pitchFamily="34" charset="0"/>
              </a:rPr>
              <a:t>Equipements numériques connectés fixes ou mobiles, supports didactiques, appareils de mesure.</a:t>
            </a:r>
            <a:endParaRPr lang="fr-FR" dirty="0">
              <a:solidFill>
                <a:schemeClr val="bg2">
                  <a:lumMod val="25000"/>
                </a:schemeClr>
              </a:solidFill>
              <a:latin typeface="Arial Narrow" pitchFamily="34" charset="0"/>
            </a:endParaRPr>
          </a:p>
        </p:txBody>
      </p:sp>
      <p:sp>
        <p:nvSpPr>
          <p:cNvPr id="7" name="ZoneTexte 6"/>
          <p:cNvSpPr txBox="1"/>
          <p:nvPr/>
        </p:nvSpPr>
        <p:spPr>
          <a:xfrm>
            <a:off x="107504" y="1195255"/>
            <a:ext cx="3960000" cy="3536736"/>
          </a:xfrm>
          <a:prstGeom prst="rect">
            <a:avLst/>
          </a:prstGeom>
          <a:noFill/>
        </p:spPr>
        <p:txBody>
          <a:bodyPr wrap="square" lIns="0" rIns="0" rtlCol="0">
            <a:spAutoFit/>
          </a:bodyPr>
          <a:lstStyle/>
          <a:p>
            <a:pPr algn="ctr"/>
            <a:r>
              <a:rPr lang="fr-FR" sz="4800" b="1" dirty="0" smtClean="0">
                <a:solidFill>
                  <a:schemeClr val="bg2">
                    <a:lumMod val="25000"/>
                  </a:schemeClr>
                </a:solidFill>
                <a:latin typeface="Arial Narrow" pitchFamily="34" charset="0"/>
              </a:rPr>
              <a:t>Contraintes</a:t>
            </a:r>
          </a:p>
          <a:p>
            <a:pPr algn="ctr"/>
            <a:r>
              <a:rPr lang="fr-FR" sz="4800" dirty="0" smtClean="0">
                <a:solidFill>
                  <a:schemeClr val="bg2">
                    <a:lumMod val="25000"/>
                  </a:schemeClr>
                </a:solidFill>
                <a:latin typeface="Arial Narrow" pitchFamily="34" charset="0"/>
              </a:rPr>
              <a:t>de la salle</a:t>
            </a:r>
          </a:p>
          <a:p>
            <a:pPr algn="ctr"/>
            <a:endParaRPr lang="fr-FR" sz="4800" dirty="0" smtClean="0">
              <a:latin typeface="Arial Narrow" pitchFamily="34" charset="0"/>
            </a:endParaRPr>
          </a:p>
          <a:p>
            <a:pPr algn="ctr"/>
            <a:r>
              <a:rPr lang="fr-FR" sz="7200" b="1" spc="-100" dirty="0" smtClean="0">
                <a:solidFill>
                  <a:schemeClr val="bg2">
                    <a:lumMod val="90000"/>
                  </a:schemeClr>
                </a:solidFill>
                <a:latin typeface="Arial Narrow" pitchFamily="34" charset="0"/>
              </a:rPr>
              <a:t>S’adapter !</a:t>
            </a:r>
            <a:endParaRPr lang="fr-FR" sz="7200" b="1" spc="-100" dirty="0">
              <a:solidFill>
                <a:schemeClr val="bg2">
                  <a:lumMod val="90000"/>
                </a:schemeClr>
              </a:solidFill>
              <a:latin typeface="Arial Narrow" pitchFamily="34" charset="0"/>
            </a:endParaRPr>
          </a:p>
        </p:txBody>
      </p:sp>
      <p:sp>
        <p:nvSpPr>
          <p:cNvPr id="8" name="ZoneTexte 7"/>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1"/>
                </a:solidFill>
                <a:latin typeface="Arial Narrow" pitchFamily="34" charset="0"/>
              </a:rPr>
              <a:t>Aménager les espaces de travail </a:t>
            </a:r>
            <a:endParaRPr lang="fr-FR" sz="40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3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a:off x="4577771" y="1106036"/>
            <a:ext cx="4164923" cy="1969770"/>
          </a:xfrm>
          <a:prstGeom prst="rect">
            <a:avLst/>
          </a:prstGeom>
          <a:noFill/>
        </p:spPr>
        <p:txBody>
          <a:bodyPr wrap="none" rtlCol="0">
            <a:spAutoFit/>
          </a:bodyPr>
          <a:lstStyle/>
          <a:p>
            <a:pPr algn="ctr"/>
            <a:r>
              <a:rPr lang="fr-FR" sz="2400" dirty="0" smtClean="0">
                <a:solidFill>
                  <a:schemeClr val="bg2">
                    <a:lumMod val="90000"/>
                  </a:schemeClr>
                </a:solidFill>
                <a:latin typeface="Arial Narrow" pitchFamily="34" charset="0"/>
              </a:rPr>
              <a:t>Idéalement  dans chaque îlot !</a:t>
            </a:r>
          </a:p>
          <a:p>
            <a:pPr algn="ctr"/>
            <a:endParaRPr lang="fr-FR" dirty="0" smtClean="0">
              <a:latin typeface="Arial Narrow" pitchFamily="34" charset="0"/>
            </a:endParaRPr>
          </a:p>
          <a:p>
            <a:pPr algn="ctr"/>
            <a:r>
              <a:rPr lang="fr-FR" sz="8000" b="1" dirty="0" smtClean="0">
                <a:solidFill>
                  <a:schemeClr val="bg2">
                    <a:lumMod val="90000"/>
                  </a:schemeClr>
                </a:solidFill>
                <a:latin typeface="Arial Narrow" pitchFamily="34" charset="0"/>
              </a:rPr>
              <a:t>2 </a:t>
            </a:r>
            <a:r>
              <a:rPr lang="fr-FR" dirty="0" smtClean="0">
                <a:solidFill>
                  <a:schemeClr val="bg2">
                    <a:lumMod val="90000"/>
                  </a:schemeClr>
                </a:solidFill>
                <a:latin typeface="Arial Narrow" pitchFamily="34" charset="0"/>
              </a:rPr>
              <a:t>grandes   </a:t>
            </a:r>
            <a:r>
              <a:rPr lang="fr-FR" sz="8000" b="1" dirty="0" smtClean="0">
                <a:solidFill>
                  <a:schemeClr val="bg2">
                    <a:lumMod val="90000"/>
                  </a:schemeClr>
                </a:solidFill>
                <a:latin typeface="Arial Narrow" pitchFamily="34" charset="0"/>
              </a:rPr>
              <a:t>tables</a:t>
            </a:r>
          </a:p>
        </p:txBody>
      </p:sp>
      <p:sp>
        <p:nvSpPr>
          <p:cNvPr id="10" name="Rectangle 9"/>
          <p:cNvSpPr/>
          <p:nvPr/>
        </p:nvSpPr>
        <p:spPr>
          <a:xfrm>
            <a:off x="4499992" y="3507854"/>
            <a:ext cx="2160000" cy="11521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2">
                    <a:lumMod val="50000"/>
                  </a:schemeClr>
                </a:solidFill>
                <a:latin typeface="Arial Narrow" pitchFamily="34" charset="0"/>
              </a:rPr>
              <a:t>Communiquer</a:t>
            </a:r>
          </a:p>
          <a:p>
            <a:pPr algn="ctr"/>
            <a:r>
              <a:rPr lang="fr-FR" sz="2800" b="1" dirty="0" smtClean="0">
                <a:solidFill>
                  <a:schemeClr val="bg2">
                    <a:lumMod val="50000"/>
                  </a:schemeClr>
                </a:solidFill>
                <a:latin typeface="Arial Narrow" pitchFamily="34" charset="0"/>
              </a:rPr>
              <a:t>Échanger </a:t>
            </a:r>
            <a:endParaRPr lang="fr-FR" sz="2800" b="1" dirty="0">
              <a:solidFill>
                <a:schemeClr val="bg2">
                  <a:lumMod val="50000"/>
                </a:schemeClr>
              </a:solidFill>
              <a:latin typeface="Arial Narrow" pitchFamily="34" charset="0"/>
            </a:endParaRPr>
          </a:p>
        </p:txBody>
      </p:sp>
      <p:sp>
        <p:nvSpPr>
          <p:cNvPr id="11" name="Rectangle 10"/>
          <p:cNvSpPr/>
          <p:nvPr/>
        </p:nvSpPr>
        <p:spPr>
          <a:xfrm>
            <a:off x="6732240" y="3507854"/>
            <a:ext cx="2160000" cy="11521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2">
                    <a:lumMod val="50000"/>
                  </a:schemeClr>
                </a:solidFill>
                <a:latin typeface="Arial Narrow" pitchFamily="34" charset="0"/>
              </a:rPr>
              <a:t>Installer</a:t>
            </a:r>
          </a:p>
          <a:p>
            <a:pPr algn="ctr"/>
            <a:r>
              <a:rPr lang="fr-FR" sz="2800" b="1" dirty="0" smtClean="0">
                <a:solidFill>
                  <a:schemeClr val="bg2">
                    <a:lumMod val="50000"/>
                  </a:schemeClr>
                </a:solidFill>
                <a:latin typeface="Arial Narrow" pitchFamily="34" charset="0"/>
              </a:rPr>
              <a:t>le matériel</a:t>
            </a:r>
            <a:endParaRPr lang="fr-FR" sz="2800" b="1" dirty="0">
              <a:solidFill>
                <a:schemeClr val="bg2">
                  <a:lumMod val="50000"/>
                </a:schemeClr>
              </a:solidFill>
              <a:latin typeface="Arial Narrow" pitchFamily="34" charset="0"/>
            </a:endParaRPr>
          </a:p>
        </p:txBody>
      </p:sp>
      <p:sp>
        <p:nvSpPr>
          <p:cNvPr id="7" name="ZoneTexte 6"/>
          <p:cNvSpPr txBox="1"/>
          <p:nvPr/>
        </p:nvSpPr>
        <p:spPr>
          <a:xfrm>
            <a:off x="107504" y="1195255"/>
            <a:ext cx="3960000" cy="3536736"/>
          </a:xfrm>
          <a:prstGeom prst="rect">
            <a:avLst/>
          </a:prstGeom>
          <a:noFill/>
        </p:spPr>
        <p:txBody>
          <a:bodyPr wrap="square" lIns="0" rIns="0" rtlCol="0">
            <a:spAutoFit/>
          </a:bodyPr>
          <a:lstStyle/>
          <a:p>
            <a:pPr algn="ctr"/>
            <a:r>
              <a:rPr lang="fr-FR" sz="4800" b="1" dirty="0" smtClean="0">
                <a:solidFill>
                  <a:schemeClr val="bg2">
                    <a:lumMod val="25000"/>
                  </a:schemeClr>
                </a:solidFill>
                <a:latin typeface="Arial Narrow" pitchFamily="34" charset="0"/>
              </a:rPr>
              <a:t>Contraintes</a:t>
            </a:r>
          </a:p>
          <a:p>
            <a:pPr algn="ctr"/>
            <a:r>
              <a:rPr lang="fr-FR" sz="4800" dirty="0" smtClean="0">
                <a:solidFill>
                  <a:schemeClr val="bg2">
                    <a:lumMod val="25000"/>
                  </a:schemeClr>
                </a:solidFill>
                <a:latin typeface="Arial Narrow" pitchFamily="34" charset="0"/>
              </a:rPr>
              <a:t>de la salle</a:t>
            </a:r>
          </a:p>
          <a:p>
            <a:pPr algn="ctr"/>
            <a:endParaRPr lang="fr-FR" sz="4800" dirty="0" smtClean="0">
              <a:latin typeface="Arial Narrow" pitchFamily="34" charset="0"/>
            </a:endParaRPr>
          </a:p>
          <a:p>
            <a:pPr algn="ctr"/>
            <a:r>
              <a:rPr lang="fr-FR" sz="7200" b="1" spc="-100" dirty="0" smtClean="0">
                <a:solidFill>
                  <a:schemeClr val="bg2">
                    <a:lumMod val="90000"/>
                  </a:schemeClr>
                </a:solidFill>
                <a:latin typeface="Arial Narrow" pitchFamily="34" charset="0"/>
              </a:rPr>
              <a:t>S’adapter !</a:t>
            </a:r>
            <a:endParaRPr lang="fr-FR" sz="7200" b="1" spc="-100" dirty="0">
              <a:solidFill>
                <a:schemeClr val="bg2">
                  <a:lumMod val="90000"/>
                </a:schemeClr>
              </a:solidFill>
              <a:latin typeface="Arial Narrow" pitchFamily="34" charset="0"/>
            </a:endParaRPr>
          </a:p>
        </p:txBody>
      </p:sp>
      <p:sp>
        <p:nvSpPr>
          <p:cNvPr id="8" name="ZoneTexte 7"/>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1"/>
                </a:solidFill>
                <a:latin typeface="Arial Narrow" pitchFamily="34" charset="0"/>
              </a:rPr>
              <a:t>Aménager les espaces de travail </a:t>
            </a:r>
            <a:endParaRPr lang="fr-FR" sz="40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ZoneTexte 8">
            <a:hlinkClick r:id="rId3" action="ppaction://hlinksldjump"/>
          </p:cNvPr>
          <p:cNvSpPr txBox="1"/>
          <p:nvPr/>
        </p:nvSpPr>
        <p:spPr>
          <a:xfrm>
            <a:off x="4094466" y="1105200"/>
            <a:ext cx="5131533" cy="3354765"/>
          </a:xfrm>
          <a:prstGeom prst="rect">
            <a:avLst/>
          </a:prstGeom>
          <a:noFill/>
        </p:spPr>
        <p:txBody>
          <a:bodyPr wrap="none" rtlCol="0">
            <a:spAutoFit/>
          </a:bodyPr>
          <a:lstStyle/>
          <a:p>
            <a:pPr algn="ctr"/>
            <a:r>
              <a:rPr lang="fr-FR" sz="2400" dirty="0" smtClean="0">
                <a:solidFill>
                  <a:schemeClr val="bg2">
                    <a:lumMod val="90000"/>
                  </a:schemeClr>
                </a:solidFill>
                <a:latin typeface="Arial Narrow" pitchFamily="34" charset="0"/>
              </a:rPr>
              <a:t>Idéalement  dans chaque îlot !</a:t>
            </a:r>
          </a:p>
          <a:p>
            <a:pPr algn="ctr"/>
            <a:endParaRPr lang="fr-FR" sz="2000" b="1" dirty="0" smtClean="0">
              <a:solidFill>
                <a:schemeClr val="bg2">
                  <a:lumMod val="90000"/>
                </a:schemeClr>
              </a:solidFill>
              <a:latin typeface="Arial Narrow" pitchFamily="34" charset="0"/>
            </a:endParaRPr>
          </a:p>
          <a:p>
            <a:pPr algn="ctr"/>
            <a:r>
              <a:rPr lang="fr-FR" dirty="0" smtClean="0">
                <a:solidFill>
                  <a:schemeClr val="bg1"/>
                </a:solidFill>
                <a:latin typeface="Arial Narrow" pitchFamily="34" charset="0"/>
              </a:rPr>
              <a:t>Pendant le lancement des activités, lors des bilans</a:t>
            </a:r>
          </a:p>
          <a:p>
            <a:pPr algn="ctr"/>
            <a:r>
              <a:rPr lang="fr-FR" dirty="0" smtClean="0">
                <a:solidFill>
                  <a:schemeClr val="bg1"/>
                </a:solidFill>
                <a:latin typeface="Arial Narrow" pitchFamily="34" charset="0"/>
              </a:rPr>
              <a:t>de séances ou des structurations de connaissances :</a:t>
            </a:r>
          </a:p>
          <a:p>
            <a:pPr algn="ctr"/>
            <a:endParaRPr lang="fr-FR" sz="2000" dirty="0" smtClean="0">
              <a:solidFill>
                <a:schemeClr val="bg1"/>
              </a:solidFill>
              <a:latin typeface="Arial Narrow" pitchFamily="34" charset="0"/>
            </a:endParaRPr>
          </a:p>
          <a:p>
            <a:pPr algn="ctr"/>
            <a:r>
              <a:rPr lang="fr-FR" sz="5400" b="1" dirty="0" smtClean="0">
                <a:solidFill>
                  <a:schemeClr val="bg2">
                    <a:lumMod val="25000"/>
                  </a:schemeClr>
                </a:solidFill>
                <a:latin typeface="Arial Narrow" pitchFamily="34" charset="0"/>
              </a:rPr>
              <a:t>Pas d’élève</a:t>
            </a:r>
          </a:p>
          <a:p>
            <a:pPr algn="ctr"/>
            <a:r>
              <a:rPr lang="fr-FR" sz="5400" b="1" dirty="0" smtClean="0">
                <a:solidFill>
                  <a:schemeClr val="bg2">
                    <a:lumMod val="25000"/>
                  </a:schemeClr>
                </a:solidFill>
                <a:latin typeface="Arial Narrow" pitchFamily="34" charset="0"/>
              </a:rPr>
              <a:t>le dos au tableau.</a:t>
            </a:r>
          </a:p>
        </p:txBody>
      </p:sp>
      <p:sp>
        <p:nvSpPr>
          <p:cNvPr id="5" name="ZoneTexte 4">
            <a:hlinkClick r:id="" action="ppaction://hlinkshowjump?jump=firstslide"/>
          </p:cNvPr>
          <p:cNvSpPr txBox="1"/>
          <p:nvPr/>
        </p:nvSpPr>
        <p:spPr>
          <a:xfrm>
            <a:off x="107504" y="1195255"/>
            <a:ext cx="3960000" cy="3536736"/>
          </a:xfrm>
          <a:prstGeom prst="rect">
            <a:avLst/>
          </a:prstGeom>
          <a:noFill/>
        </p:spPr>
        <p:txBody>
          <a:bodyPr wrap="square" lIns="0" rIns="0" rtlCol="0">
            <a:spAutoFit/>
          </a:bodyPr>
          <a:lstStyle/>
          <a:p>
            <a:pPr algn="ctr"/>
            <a:r>
              <a:rPr lang="fr-FR" sz="4800" b="1" dirty="0" smtClean="0">
                <a:solidFill>
                  <a:schemeClr val="bg2">
                    <a:lumMod val="25000"/>
                  </a:schemeClr>
                </a:solidFill>
                <a:latin typeface="Arial Narrow" pitchFamily="34" charset="0"/>
              </a:rPr>
              <a:t>Contraintes</a:t>
            </a:r>
          </a:p>
          <a:p>
            <a:pPr algn="ctr"/>
            <a:r>
              <a:rPr lang="fr-FR" sz="4800" dirty="0" smtClean="0">
                <a:solidFill>
                  <a:schemeClr val="bg2">
                    <a:lumMod val="25000"/>
                  </a:schemeClr>
                </a:solidFill>
                <a:latin typeface="Arial Narrow" pitchFamily="34" charset="0"/>
              </a:rPr>
              <a:t>de la salle</a:t>
            </a:r>
          </a:p>
          <a:p>
            <a:pPr algn="ctr"/>
            <a:endParaRPr lang="fr-FR" sz="4800" dirty="0" smtClean="0">
              <a:latin typeface="Arial Narrow" pitchFamily="34" charset="0"/>
            </a:endParaRPr>
          </a:p>
          <a:p>
            <a:pPr algn="ctr"/>
            <a:r>
              <a:rPr lang="fr-FR" sz="7200" b="1" spc="-100" dirty="0" smtClean="0">
                <a:solidFill>
                  <a:schemeClr val="bg2">
                    <a:lumMod val="90000"/>
                  </a:schemeClr>
                </a:solidFill>
                <a:latin typeface="Arial Narrow" pitchFamily="34" charset="0"/>
              </a:rPr>
              <a:t>S’adapter !</a:t>
            </a:r>
            <a:endParaRPr lang="fr-FR" sz="7200" b="1" spc="-100" dirty="0">
              <a:solidFill>
                <a:schemeClr val="bg2">
                  <a:lumMod val="90000"/>
                </a:schemeClr>
              </a:solidFill>
              <a:latin typeface="Arial Narrow" pitchFamily="34" charset="0"/>
            </a:endParaRPr>
          </a:p>
        </p:txBody>
      </p:sp>
      <p:sp>
        <p:nvSpPr>
          <p:cNvPr id="6" name="ZoneTexte 5"/>
          <p:cNvSpPr txBox="1"/>
          <p:nvPr/>
        </p:nvSpPr>
        <p:spPr>
          <a:xfrm>
            <a:off x="0" y="-20538"/>
            <a:ext cx="9143999" cy="707886"/>
          </a:xfrm>
          <a:prstGeom prst="rect">
            <a:avLst/>
          </a:prstGeom>
          <a:noFill/>
        </p:spPr>
        <p:txBody>
          <a:bodyPr wrap="square" lIns="72000" rIns="72000" rtlCol="0">
            <a:spAutoFit/>
          </a:bodyPr>
          <a:lstStyle/>
          <a:p>
            <a:pPr algn="ctr"/>
            <a:r>
              <a:rPr lang="fr-FR" sz="4000" b="1" dirty="0" smtClean="0">
                <a:solidFill>
                  <a:schemeClr val="bg1"/>
                </a:solidFill>
                <a:latin typeface="Arial Narrow" pitchFamily="34" charset="0"/>
              </a:rPr>
              <a:t>Aménager les espaces de travail </a:t>
            </a:r>
            <a:endParaRPr lang="fr-FR" sz="40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2000"/>
                                        <p:tgtEl>
                                          <p:spTgt spid="9">
                                            <p:txEl>
                                              <p:pRg st="3" end="3"/>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3000"/>
                                        <p:tgtEl>
                                          <p:spTgt spid="9">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07886"/>
          </a:xfrm>
          <a:prstGeom prst="rect">
            <a:avLst/>
          </a:prstGeom>
          <a:noFill/>
        </p:spPr>
        <p:txBody>
          <a:bodyPr wrap="square" rtlCol="0">
            <a:spAutoFit/>
          </a:bodyPr>
          <a:lstStyle/>
          <a:p>
            <a:pPr algn="ctr"/>
            <a:r>
              <a:rPr lang="fr-FR" sz="4000" b="1" dirty="0" smtClean="0">
                <a:solidFill>
                  <a:schemeClr val="bg1"/>
                </a:solidFill>
                <a:latin typeface="Arial Narrow" pitchFamily="34" charset="0"/>
              </a:rPr>
              <a:t>… Vers une pédagogie collaborative</a:t>
            </a:r>
            <a:endParaRPr lang="fr-FR" sz="4000" b="1" dirty="0">
              <a:solidFill>
                <a:schemeClr val="bg1"/>
              </a:solidFill>
              <a:latin typeface="Arial Narrow" pitchFamily="34" charset="0"/>
            </a:endParaRPr>
          </a:p>
        </p:txBody>
      </p:sp>
      <p:sp>
        <p:nvSpPr>
          <p:cNvPr id="3" name="ZoneTexte 2"/>
          <p:cNvSpPr txBox="1"/>
          <p:nvPr/>
        </p:nvSpPr>
        <p:spPr>
          <a:xfrm>
            <a:off x="720000" y="843558"/>
            <a:ext cx="3600000" cy="461665"/>
          </a:xfrm>
          <a:prstGeom prst="rect">
            <a:avLst/>
          </a:prstGeom>
          <a:solidFill>
            <a:schemeClr val="bg2">
              <a:lumMod val="50000"/>
            </a:schemeClr>
          </a:solidFill>
        </p:spPr>
        <p:txBody>
          <a:bodyPr wrap="square" rtlCol="0">
            <a:spAutoFit/>
          </a:bodyPr>
          <a:lstStyle/>
          <a:p>
            <a:pPr algn="ctr"/>
            <a:r>
              <a:rPr lang="fr-FR" sz="2400" b="1" dirty="0" smtClean="0">
                <a:solidFill>
                  <a:schemeClr val="bg1"/>
                </a:solidFill>
                <a:latin typeface="Arial Narrow" pitchFamily="34" charset="0"/>
              </a:rPr>
              <a:t>Travail en groupe</a:t>
            </a:r>
            <a:endParaRPr lang="fr-FR" sz="2400" b="1" dirty="0">
              <a:solidFill>
                <a:schemeClr val="bg1"/>
              </a:solidFill>
              <a:latin typeface="Arial Narrow" pitchFamily="34" charset="0"/>
            </a:endParaRPr>
          </a:p>
        </p:txBody>
      </p:sp>
      <p:sp>
        <p:nvSpPr>
          <p:cNvPr id="4" name="ZoneTexte 3"/>
          <p:cNvSpPr txBox="1"/>
          <p:nvPr/>
        </p:nvSpPr>
        <p:spPr>
          <a:xfrm>
            <a:off x="4824000" y="843558"/>
            <a:ext cx="3600000" cy="461665"/>
          </a:xfrm>
          <a:prstGeom prst="rect">
            <a:avLst/>
          </a:prstGeom>
          <a:solidFill>
            <a:schemeClr val="bg2">
              <a:lumMod val="50000"/>
            </a:schemeClr>
          </a:solidFill>
        </p:spPr>
        <p:txBody>
          <a:bodyPr wrap="square" rtlCol="0">
            <a:spAutoFit/>
          </a:bodyPr>
          <a:lstStyle/>
          <a:p>
            <a:pPr algn="ctr"/>
            <a:r>
              <a:rPr lang="fr-FR" sz="2400" b="1" dirty="0" smtClean="0">
                <a:solidFill>
                  <a:schemeClr val="bg1"/>
                </a:solidFill>
                <a:latin typeface="Arial Narrow" pitchFamily="34" charset="0"/>
              </a:rPr>
              <a:t>Travail en équipe</a:t>
            </a:r>
            <a:endParaRPr lang="fr-FR" sz="2400" b="1" dirty="0">
              <a:solidFill>
                <a:schemeClr val="bg1"/>
              </a:solidFill>
              <a:latin typeface="Arial Narrow" pitchFamily="34" charset="0"/>
            </a:endParaRPr>
          </a:p>
        </p:txBody>
      </p:sp>
      <p:grpSp>
        <p:nvGrpSpPr>
          <p:cNvPr id="16" name="Groupe 15"/>
          <p:cNvGrpSpPr>
            <a:grpSpLocks noChangeAspect="1"/>
          </p:cNvGrpSpPr>
          <p:nvPr/>
        </p:nvGrpSpPr>
        <p:grpSpPr>
          <a:xfrm>
            <a:off x="899906" y="1635646"/>
            <a:ext cx="3240188" cy="3240000"/>
            <a:chOff x="827584" y="1851670"/>
            <a:chExt cx="2304136" cy="2304136"/>
          </a:xfrm>
        </p:grpSpPr>
        <p:sp>
          <p:nvSpPr>
            <p:cNvPr id="7" name="Rectangle 6"/>
            <p:cNvSpPr/>
            <p:nvPr/>
          </p:nvSpPr>
          <p:spPr>
            <a:xfrm>
              <a:off x="827584" y="1851670"/>
              <a:ext cx="108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2051720" y="1851670"/>
              <a:ext cx="108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827584" y="3075806"/>
              <a:ext cx="108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2051720" y="3075806"/>
              <a:ext cx="108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 name="Groupe 14"/>
          <p:cNvGrpSpPr>
            <a:grpSpLocks noChangeAspect="1"/>
          </p:cNvGrpSpPr>
          <p:nvPr/>
        </p:nvGrpSpPr>
        <p:grpSpPr>
          <a:xfrm>
            <a:off x="4985818" y="1635646"/>
            <a:ext cx="3276364" cy="3276000"/>
            <a:chOff x="5004048" y="1851670"/>
            <a:chExt cx="2952328" cy="2952327"/>
          </a:xfrm>
        </p:grpSpPr>
        <p:pic>
          <p:nvPicPr>
            <p:cNvPr id="1026" name="Picture 2"/>
            <p:cNvPicPr>
              <a:picLocks noChangeAspect="1" noChangeArrowheads="1"/>
            </p:cNvPicPr>
            <p:nvPr/>
          </p:nvPicPr>
          <p:blipFill>
            <a:blip r:embed="rId4" cstate="print"/>
            <a:srcRect/>
            <a:stretch>
              <a:fillRect/>
            </a:stretch>
          </p:blipFill>
          <p:spPr bwMode="auto">
            <a:xfrm rot="5400000">
              <a:off x="5004048" y="2093755"/>
              <a:ext cx="1564169" cy="10800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rot="5400000">
              <a:off x="6392207" y="3481913"/>
              <a:ext cx="1564169" cy="10800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6392207" y="2093755"/>
              <a:ext cx="1564169" cy="10800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5004048" y="3481913"/>
              <a:ext cx="1564169" cy="10800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Ellipse 5"/>
          <p:cNvSpPr/>
          <p:nvPr/>
        </p:nvSpPr>
        <p:spPr>
          <a:xfrm>
            <a:off x="323528" y="51750"/>
            <a:ext cx="5040000" cy="50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Arial Narrow" pitchFamily="34" charset="0"/>
              </a:rPr>
              <a:t>B23 – </a:t>
            </a:r>
            <a:r>
              <a:rPr lang="fr-FR" sz="2400" b="1" dirty="0" smtClean="0">
                <a:latin typeface="Arial Narrow" pitchFamily="34" charset="0"/>
              </a:rPr>
              <a:t>CLG BOIS FRANC</a:t>
            </a:r>
          </a:p>
          <a:p>
            <a:pPr algn="ctr"/>
            <a:r>
              <a:rPr lang="fr-FR" sz="9600" b="1" dirty="0" smtClean="0">
                <a:solidFill>
                  <a:schemeClr val="bg2">
                    <a:lumMod val="50000"/>
                  </a:schemeClr>
                </a:solidFill>
                <a:latin typeface="Arial Narrow" pitchFamily="34" charset="0"/>
              </a:rPr>
              <a:t>70 m²</a:t>
            </a:r>
          </a:p>
          <a:p>
            <a:pPr algn="ctr"/>
            <a:r>
              <a:rPr lang="fr-FR" sz="4000" dirty="0" smtClean="0">
                <a:solidFill>
                  <a:schemeClr val="bg2">
                    <a:lumMod val="50000"/>
                  </a:schemeClr>
                </a:solidFill>
                <a:latin typeface="Arial Narrow" pitchFamily="34" charset="0"/>
              </a:rPr>
              <a:t>Jusqu’à 30 élèves</a:t>
            </a:r>
            <a:endParaRPr lang="fr-FR" sz="4000" dirty="0">
              <a:solidFill>
                <a:schemeClr val="bg2">
                  <a:lumMod val="50000"/>
                </a:schemeClr>
              </a:solidFill>
              <a:latin typeface="Arial Narrow" pitchFamily="34" charset="0"/>
            </a:endParaRPr>
          </a:p>
        </p:txBody>
      </p:sp>
      <p:sp>
        <p:nvSpPr>
          <p:cNvPr id="7" name="Ellipse 6"/>
          <p:cNvSpPr/>
          <p:nvPr/>
        </p:nvSpPr>
        <p:spPr>
          <a:xfrm>
            <a:off x="5652312" y="1761750"/>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bg1"/>
                </a:solidFill>
                <a:latin typeface="Arial Narrow" pitchFamily="34" charset="0"/>
              </a:rPr>
              <a:t>Jusqu’à</a:t>
            </a:r>
          </a:p>
          <a:p>
            <a:pPr algn="ctr"/>
            <a:r>
              <a:rPr lang="fr-FR" sz="2800" b="1" dirty="0" smtClean="0">
                <a:solidFill>
                  <a:schemeClr val="bg1"/>
                </a:solidFill>
                <a:latin typeface="Arial Narrow" pitchFamily="34" charset="0"/>
              </a:rPr>
              <a:t>6 élèves</a:t>
            </a:r>
            <a:endParaRPr lang="fr-FR" sz="2800" b="1" dirty="0">
              <a:solidFill>
                <a:schemeClr val="bg1"/>
              </a:solidFill>
              <a:latin typeface="Arial Narrow" pitchFamily="34" charset="0"/>
            </a:endParaRPr>
          </a:p>
        </p:txBody>
      </p:sp>
      <p:sp>
        <p:nvSpPr>
          <p:cNvPr id="13" name="Ellipse 12"/>
          <p:cNvSpPr/>
          <p:nvPr/>
        </p:nvSpPr>
        <p:spPr>
          <a:xfrm>
            <a:off x="5256256" y="3435846"/>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Arial Narrow" pitchFamily="34" charset="0"/>
            </a:endParaRPr>
          </a:p>
        </p:txBody>
      </p:sp>
      <p:sp>
        <p:nvSpPr>
          <p:cNvPr id="16" name="Ellipse 15"/>
          <p:cNvSpPr/>
          <p:nvPr/>
        </p:nvSpPr>
        <p:spPr>
          <a:xfrm>
            <a:off x="5256256" y="87654"/>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3600" b="1" dirty="0" smtClean="0">
                <a:solidFill>
                  <a:schemeClr val="bg1"/>
                </a:solidFill>
                <a:latin typeface="Arial Narrow" pitchFamily="34" charset="0"/>
              </a:rPr>
              <a:t>5 îlots</a:t>
            </a:r>
            <a:endParaRPr lang="fr-FR" sz="3600" b="1" dirty="0">
              <a:solidFill>
                <a:schemeClr val="bg1"/>
              </a:solidFill>
              <a:latin typeface="Arial Narrow" pitchFamily="34" charset="0"/>
            </a:endParaRPr>
          </a:p>
        </p:txBody>
      </p:sp>
      <p:pic>
        <p:nvPicPr>
          <p:cNvPr id="9" name="Image 8" descr="BF_b23_equipe.jpg"/>
          <p:cNvPicPr>
            <a:picLocks noChangeAspect="1"/>
          </p:cNvPicPr>
          <p:nvPr/>
        </p:nvPicPr>
        <p:blipFill>
          <a:blip r:embed="rId4" cstate="print"/>
          <a:stretch>
            <a:fillRect/>
          </a:stretch>
        </p:blipFill>
        <p:spPr>
          <a:xfrm>
            <a:off x="5346000" y="3528000"/>
            <a:ext cx="1440000" cy="1440000"/>
          </a:xfrm>
          <a:prstGeom prst="ellipse">
            <a:avLst/>
          </a:prstGeom>
          <a:solidFill>
            <a:srgbClr val="FFFFFF">
              <a:shade val="85000"/>
            </a:srgbClr>
          </a:solidFill>
          <a:ln w="63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8" name="Groupe 7"/>
          <p:cNvGrpSpPr>
            <a:grpSpLocks noChangeAspect="1"/>
          </p:cNvGrpSpPr>
          <p:nvPr/>
        </p:nvGrpSpPr>
        <p:grpSpPr>
          <a:xfrm>
            <a:off x="-10837712" y="51470"/>
            <a:ext cx="19853669" cy="14400000"/>
            <a:chOff x="323528" y="51750"/>
            <a:chExt cx="6948784" cy="5040000"/>
          </a:xfrm>
        </p:grpSpPr>
        <p:sp>
          <p:nvSpPr>
            <p:cNvPr id="6" name="Ellipse 5"/>
            <p:cNvSpPr/>
            <p:nvPr/>
          </p:nvSpPr>
          <p:spPr>
            <a:xfrm>
              <a:off x="323528" y="51750"/>
              <a:ext cx="5040000" cy="50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Bahnschrift Condensed" pitchFamily="34" charset="0"/>
                </a:rPr>
                <a:t>B23 – CLG BOIS FRANC</a:t>
              </a:r>
            </a:p>
            <a:p>
              <a:pPr algn="ctr"/>
              <a:endParaRPr lang="fr-FR" sz="2000" b="1" dirty="0" smtClean="0">
                <a:latin typeface="Bahnschrift Condensed" pitchFamily="34" charset="0"/>
              </a:endParaRPr>
            </a:p>
            <a:p>
              <a:pPr algn="ctr"/>
              <a:r>
                <a:rPr lang="fr-FR" sz="8000" b="1" dirty="0" smtClean="0">
                  <a:solidFill>
                    <a:schemeClr val="bg2">
                      <a:lumMod val="50000"/>
                    </a:schemeClr>
                  </a:solidFill>
                  <a:latin typeface="Bahnschrift Condensed" pitchFamily="34" charset="0"/>
                </a:rPr>
                <a:t>70 m²</a:t>
              </a:r>
            </a:p>
            <a:p>
              <a:pPr algn="ctr"/>
              <a:r>
                <a:rPr lang="fr-FR" sz="3200" dirty="0" smtClean="0">
                  <a:solidFill>
                    <a:schemeClr val="bg2">
                      <a:lumMod val="50000"/>
                    </a:schemeClr>
                  </a:solidFill>
                  <a:latin typeface="Bahnschrift Condensed" pitchFamily="34" charset="0"/>
                </a:rPr>
                <a:t>Jusqu’à 30 élèves</a:t>
              </a:r>
              <a:endParaRPr lang="fr-FR" sz="3200" dirty="0">
                <a:solidFill>
                  <a:schemeClr val="bg2">
                    <a:lumMod val="50000"/>
                  </a:schemeClr>
                </a:solidFill>
                <a:latin typeface="Bahnschrift Condensed" pitchFamily="34" charset="0"/>
              </a:endParaRPr>
            </a:p>
          </p:txBody>
        </p:sp>
        <p:sp>
          <p:nvSpPr>
            <p:cNvPr id="7" name="Ellipse 6"/>
            <p:cNvSpPr/>
            <p:nvPr/>
          </p:nvSpPr>
          <p:spPr>
            <a:xfrm>
              <a:off x="5652312" y="1761750"/>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sp>
          <p:nvSpPr>
            <p:cNvPr id="13" name="Ellipse 12"/>
            <p:cNvSpPr/>
            <p:nvPr/>
          </p:nvSpPr>
          <p:spPr>
            <a:xfrm>
              <a:off x="5256256" y="3435846"/>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sp>
          <p:nvSpPr>
            <p:cNvPr id="16" name="Ellipse 15"/>
            <p:cNvSpPr/>
            <p:nvPr/>
          </p:nvSpPr>
          <p:spPr>
            <a:xfrm>
              <a:off x="5256256" y="87654"/>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dirty="0" smtClean="0">
                <a:solidFill>
                  <a:schemeClr val="bg1"/>
                </a:solidFill>
                <a:latin typeface="Arial Narrow" pitchFamily="34" charset="0"/>
              </a:endParaRPr>
            </a:p>
          </p:txBody>
        </p:sp>
      </p:grpSp>
      <p:sp>
        <p:nvSpPr>
          <p:cNvPr id="9" name="ZoneTexte 8"/>
          <p:cNvSpPr txBox="1"/>
          <p:nvPr/>
        </p:nvSpPr>
        <p:spPr>
          <a:xfrm>
            <a:off x="3607871" y="1189657"/>
            <a:ext cx="3916457" cy="2462213"/>
          </a:xfrm>
          <a:prstGeom prst="rect">
            <a:avLst/>
          </a:prstGeom>
          <a:noFill/>
        </p:spPr>
        <p:txBody>
          <a:bodyPr wrap="none" rtlCol="0">
            <a:spAutoFit/>
          </a:bodyPr>
          <a:lstStyle/>
          <a:p>
            <a:pPr algn="ctr"/>
            <a:r>
              <a:rPr lang="fr-FR" sz="4000" b="1" dirty="0" smtClean="0">
                <a:solidFill>
                  <a:schemeClr val="bg1"/>
                </a:solidFill>
                <a:latin typeface="Arial Narrow" pitchFamily="34" charset="0"/>
              </a:rPr>
              <a:t>5 îlots</a:t>
            </a:r>
          </a:p>
          <a:p>
            <a:pPr algn="ctr"/>
            <a:endParaRPr lang="fr-FR" b="1" dirty="0" smtClean="0">
              <a:solidFill>
                <a:schemeClr val="bg1"/>
              </a:solidFill>
              <a:latin typeface="Arial Narrow" pitchFamily="34" charset="0"/>
            </a:endParaRPr>
          </a:p>
          <a:p>
            <a:pPr algn="ctr"/>
            <a:r>
              <a:rPr lang="fr-FR" sz="2400" dirty="0" smtClean="0">
                <a:solidFill>
                  <a:schemeClr val="bg1"/>
                </a:solidFill>
                <a:latin typeface="Arial Narrow" pitchFamily="34" charset="0"/>
              </a:rPr>
              <a:t>3 ordinateurs</a:t>
            </a:r>
          </a:p>
          <a:p>
            <a:pPr algn="ctr"/>
            <a:r>
              <a:rPr lang="fr-FR" sz="2400" dirty="0" smtClean="0">
                <a:solidFill>
                  <a:schemeClr val="bg1"/>
                </a:solidFill>
                <a:latin typeface="Arial Narrow" pitchFamily="34" charset="0"/>
              </a:rPr>
              <a:t>2 grandes tables 120 cm x 80 cm</a:t>
            </a:r>
          </a:p>
          <a:p>
            <a:pPr algn="ctr"/>
            <a:r>
              <a:rPr lang="fr-FR" sz="2400" dirty="0" smtClean="0">
                <a:solidFill>
                  <a:schemeClr val="bg1"/>
                </a:solidFill>
                <a:latin typeface="Arial Narrow" pitchFamily="34" charset="0"/>
              </a:rPr>
              <a:t>1 table 140 cm x 45 cm</a:t>
            </a:r>
          </a:p>
          <a:p>
            <a:pPr algn="ctr"/>
            <a:r>
              <a:rPr lang="fr-FR" sz="2400" dirty="0" smtClean="0">
                <a:solidFill>
                  <a:schemeClr val="bg1"/>
                </a:solidFill>
                <a:latin typeface="Arial Narrow" pitchFamily="34" charset="0"/>
              </a:rPr>
              <a:t>8 chaises</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9" name="Groupe 18"/>
          <p:cNvGrpSpPr>
            <a:grpSpLocks noChangeAspect="1"/>
          </p:cNvGrpSpPr>
          <p:nvPr/>
        </p:nvGrpSpPr>
        <p:grpSpPr>
          <a:xfrm>
            <a:off x="-10692000" y="-9256500"/>
            <a:ext cx="18722080" cy="14400000"/>
            <a:chOff x="323528" y="51750"/>
            <a:chExt cx="6552728" cy="5040000"/>
          </a:xfrm>
        </p:grpSpPr>
        <p:sp>
          <p:nvSpPr>
            <p:cNvPr id="12" name="Ellipse 11"/>
            <p:cNvSpPr/>
            <p:nvPr/>
          </p:nvSpPr>
          <p:spPr>
            <a:xfrm>
              <a:off x="323528" y="51750"/>
              <a:ext cx="5040000" cy="50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Bahnschrift Condensed" pitchFamily="34" charset="0"/>
                </a:rPr>
                <a:t>B23 – CLG BOIS FRANC</a:t>
              </a:r>
            </a:p>
            <a:p>
              <a:pPr algn="ctr"/>
              <a:r>
                <a:rPr lang="fr-FR" sz="9600" b="1" dirty="0" smtClean="0">
                  <a:solidFill>
                    <a:schemeClr val="bg2">
                      <a:lumMod val="50000"/>
                    </a:schemeClr>
                  </a:solidFill>
                  <a:latin typeface="Bahnschrift Condensed" pitchFamily="34" charset="0"/>
                </a:rPr>
                <a:t>70 m²</a:t>
              </a:r>
            </a:p>
            <a:p>
              <a:pPr algn="ctr"/>
              <a:r>
                <a:rPr lang="fr-FR" sz="4000" dirty="0" smtClean="0">
                  <a:solidFill>
                    <a:schemeClr val="bg2">
                      <a:lumMod val="50000"/>
                    </a:schemeClr>
                  </a:solidFill>
                  <a:latin typeface="Bahnschrift Condensed" pitchFamily="34" charset="0"/>
                </a:rPr>
                <a:t>Jusqu’à 30 élèves</a:t>
              </a:r>
              <a:endParaRPr lang="fr-FR" sz="4000" dirty="0">
                <a:solidFill>
                  <a:schemeClr val="bg2">
                    <a:lumMod val="50000"/>
                  </a:schemeClr>
                </a:solidFill>
                <a:latin typeface="Bahnschrift Condensed" pitchFamily="34" charset="0"/>
              </a:endParaRPr>
            </a:p>
          </p:txBody>
        </p:sp>
        <p:sp>
          <p:nvSpPr>
            <p:cNvPr id="15" name="Ellipse 14"/>
            <p:cNvSpPr/>
            <p:nvPr/>
          </p:nvSpPr>
          <p:spPr>
            <a:xfrm>
              <a:off x="5256256" y="3435846"/>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grpSp>
      <p:pic>
        <p:nvPicPr>
          <p:cNvPr id="9" name="Image 8" descr="BF_b23_tableau.jpg"/>
          <p:cNvPicPr>
            <a:picLocks noChangeAspect="1"/>
          </p:cNvPicPr>
          <p:nvPr/>
        </p:nvPicPr>
        <p:blipFill>
          <a:blip r:embed="rId4" cstate="print"/>
          <a:srcRect t="2628" r="6523" b="3895"/>
          <a:stretch>
            <a:fillRect/>
          </a:stretch>
        </p:blipFill>
        <p:spPr>
          <a:xfrm>
            <a:off x="3564000" y="576000"/>
            <a:ext cx="4284000" cy="4284000"/>
          </a:xfrm>
          <a:prstGeom prst="ellipse">
            <a:avLst/>
          </a:prstGeom>
          <a:solidFill>
            <a:srgbClr val="FFFFFF">
              <a:shade val="85000"/>
            </a:srgbClr>
          </a:solidFill>
          <a:ln w="190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Ellipse 9"/>
          <p:cNvSpPr/>
          <p:nvPr/>
        </p:nvSpPr>
        <p:spPr>
          <a:xfrm>
            <a:off x="7964763" y="3939902"/>
            <a:ext cx="1080000" cy="1080000"/>
          </a:xfrm>
          <a:prstGeom prst="ellipse">
            <a:avLst/>
          </a:prstGeom>
          <a:solidFill>
            <a:schemeClr val="bg1"/>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100" b="1" dirty="0">
              <a:solidFill>
                <a:schemeClr val="bg2">
                  <a:lumMod val="50000"/>
                </a:schemeClr>
              </a:solidFill>
              <a:latin typeface="Arial Narrow" pitchFamily="34" charset="0"/>
            </a:endParaRPr>
          </a:p>
        </p:txBody>
      </p:sp>
      <p:sp>
        <p:nvSpPr>
          <p:cNvPr id="11" name="ZoneTexte 10"/>
          <p:cNvSpPr txBox="1"/>
          <p:nvPr/>
        </p:nvSpPr>
        <p:spPr>
          <a:xfrm>
            <a:off x="7956376" y="4164292"/>
            <a:ext cx="1096774" cy="523220"/>
          </a:xfrm>
          <a:prstGeom prst="rect">
            <a:avLst/>
          </a:prstGeom>
          <a:noFill/>
          <a:ln>
            <a:noFill/>
          </a:ln>
        </p:spPr>
        <p:txBody>
          <a:bodyPr wrap="none" rtlCol="0">
            <a:spAutoFit/>
          </a:bodyPr>
          <a:lstStyle/>
          <a:p>
            <a:pPr algn="ctr"/>
            <a:r>
              <a:rPr lang="fr-FR" sz="1400" b="1" dirty="0" smtClean="0">
                <a:solidFill>
                  <a:schemeClr val="bg2">
                    <a:lumMod val="50000"/>
                  </a:schemeClr>
                </a:solidFill>
                <a:latin typeface="Arial Narrow" pitchFamily="34" charset="0"/>
              </a:rPr>
              <a:t>Exemple</a:t>
            </a:r>
          </a:p>
          <a:p>
            <a:pPr algn="ctr"/>
            <a:r>
              <a:rPr lang="fr-FR" sz="1400" b="1" dirty="0" smtClean="0">
                <a:solidFill>
                  <a:schemeClr val="bg2">
                    <a:lumMod val="50000"/>
                  </a:schemeClr>
                </a:solidFill>
                <a:latin typeface="Arial Narrow" pitchFamily="34" charset="0"/>
              </a:rPr>
              <a:t>d’installation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7" name="Groupe 16"/>
          <p:cNvGrpSpPr>
            <a:grpSpLocks noChangeAspect="1"/>
          </p:cNvGrpSpPr>
          <p:nvPr/>
        </p:nvGrpSpPr>
        <p:grpSpPr>
          <a:xfrm>
            <a:off x="-10692000" y="-9256500"/>
            <a:ext cx="18722080" cy="14400000"/>
            <a:chOff x="323528" y="51750"/>
            <a:chExt cx="6552728" cy="5040000"/>
          </a:xfrm>
        </p:grpSpPr>
        <p:sp>
          <p:nvSpPr>
            <p:cNvPr id="18" name="Ellipse 17"/>
            <p:cNvSpPr/>
            <p:nvPr/>
          </p:nvSpPr>
          <p:spPr>
            <a:xfrm>
              <a:off x="323528" y="51750"/>
              <a:ext cx="5040000" cy="50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Bahnschrift Condensed" pitchFamily="34" charset="0"/>
                </a:rPr>
                <a:t>B23 – CLG BOIS FRANC</a:t>
              </a:r>
            </a:p>
            <a:p>
              <a:pPr algn="ctr"/>
              <a:r>
                <a:rPr lang="fr-FR" sz="9600" b="1" dirty="0" smtClean="0">
                  <a:solidFill>
                    <a:schemeClr val="bg2">
                      <a:lumMod val="50000"/>
                    </a:schemeClr>
                  </a:solidFill>
                  <a:latin typeface="Bahnschrift Condensed" pitchFamily="34" charset="0"/>
                </a:rPr>
                <a:t>70 m²</a:t>
              </a:r>
            </a:p>
            <a:p>
              <a:pPr algn="ctr"/>
              <a:r>
                <a:rPr lang="fr-FR" sz="4000" dirty="0" smtClean="0">
                  <a:solidFill>
                    <a:schemeClr val="bg2">
                      <a:lumMod val="50000"/>
                    </a:schemeClr>
                  </a:solidFill>
                  <a:latin typeface="Bahnschrift Condensed" pitchFamily="34" charset="0"/>
                </a:rPr>
                <a:t>Jusqu’à 30 élèves</a:t>
              </a:r>
              <a:endParaRPr lang="fr-FR" sz="4000" dirty="0">
                <a:solidFill>
                  <a:schemeClr val="bg2">
                    <a:lumMod val="50000"/>
                  </a:schemeClr>
                </a:solidFill>
                <a:latin typeface="Bahnschrift Condensed" pitchFamily="34" charset="0"/>
              </a:endParaRPr>
            </a:p>
          </p:txBody>
        </p:sp>
        <p:sp>
          <p:nvSpPr>
            <p:cNvPr id="19" name="Ellipse 18"/>
            <p:cNvSpPr/>
            <p:nvPr/>
          </p:nvSpPr>
          <p:spPr>
            <a:xfrm>
              <a:off x="5256256" y="3435846"/>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grpSp>
      <p:pic>
        <p:nvPicPr>
          <p:cNvPr id="3" name="Image 2" descr="BF_b23_ordi.jpg"/>
          <p:cNvPicPr>
            <a:picLocks noChangeAspect="1"/>
          </p:cNvPicPr>
          <p:nvPr/>
        </p:nvPicPr>
        <p:blipFill>
          <a:blip r:embed="rId4" cstate="print"/>
          <a:stretch>
            <a:fillRect/>
          </a:stretch>
        </p:blipFill>
        <p:spPr>
          <a:xfrm>
            <a:off x="3564000" y="576000"/>
            <a:ext cx="4318000" cy="4318000"/>
          </a:xfrm>
          <a:prstGeom prst="ellipse">
            <a:avLst/>
          </a:prstGeom>
          <a:solidFill>
            <a:srgbClr val="FFFFFF">
              <a:shade val="85000"/>
            </a:srgbClr>
          </a:solidFill>
          <a:ln w="190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Image 3" descr="BF_b23_equipe.jpg"/>
          <p:cNvPicPr>
            <a:picLocks noChangeAspect="1"/>
          </p:cNvPicPr>
          <p:nvPr/>
        </p:nvPicPr>
        <p:blipFill>
          <a:blip r:embed="rId5" cstate="print"/>
          <a:stretch>
            <a:fillRect/>
          </a:stretch>
        </p:blipFill>
        <p:spPr>
          <a:xfrm>
            <a:off x="3564000" y="576000"/>
            <a:ext cx="4318000" cy="4318000"/>
          </a:xfrm>
          <a:prstGeom prst="ellipse">
            <a:avLst/>
          </a:prstGeom>
          <a:solidFill>
            <a:srgbClr val="FFFFFF">
              <a:shade val="85000"/>
            </a:srgbClr>
          </a:solidFill>
          <a:ln w="190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Ellipse 9"/>
          <p:cNvSpPr/>
          <p:nvPr/>
        </p:nvSpPr>
        <p:spPr>
          <a:xfrm>
            <a:off x="7964763" y="3939902"/>
            <a:ext cx="1080000" cy="1080000"/>
          </a:xfrm>
          <a:prstGeom prst="ellipse">
            <a:avLst/>
          </a:prstGeom>
          <a:solidFill>
            <a:schemeClr val="bg1"/>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100" b="1" dirty="0">
              <a:solidFill>
                <a:schemeClr val="bg2">
                  <a:lumMod val="50000"/>
                </a:schemeClr>
              </a:solidFill>
              <a:latin typeface="Arial Narrow" pitchFamily="34" charset="0"/>
            </a:endParaRPr>
          </a:p>
        </p:txBody>
      </p:sp>
      <p:sp>
        <p:nvSpPr>
          <p:cNvPr id="11" name="ZoneTexte 10"/>
          <p:cNvSpPr txBox="1"/>
          <p:nvPr/>
        </p:nvSpPr>
        <p:spPr>
          <a:xfrm>
            <a:off x="7956376" y="4164292"/>
            <a:ext cx="1096774" cy="523220"/>
          </a:xfrm>
          <a:prstGeom prst="rect">
            <a:avLst/>
          </a:prstGeom>
          <a:noFill/>
          <a:ln>
            <a:noFill/>
          </a:ln>
        </p:spPr>
        <p:txBody>
          <a:bodyPr wrap="none" rtlCol="0">
            <a:spAutoFit/>
          </a:bodyPr>
          <a:lstStyle/>
          <a:p>
            <a:pPr algn="ctr"/>
            <a:r>
              <a:rPr lang="fr-FR" sz="1400" b="1" dirty="0" smtClean="0">
                <a:solidFill>
                  <a:schemeClr val="bg2">
                    <a:lumMod val="50000"/>
                  </a:schemeClr>
                </a:solidFill>
                <a:latin typeface="Arial Narrow" pitchFamily="34" charset="0"/>
              </a:rPr>
              <a:t>Exemple</a:t>
            </a:r>
          </a:p>
          <a:p>
            <a:pPr algn="ctr"/>
            <a:r>
              <a:rPr lang="fr-FR" sz="1400" b="1" dirty="0" smtClean="0">
                <a:solidFill>
                  <a:schemeClr val="bg2">
                    <a:lumMod val="50000"/>
                  </a:schemeClr>
                </a:solidFill>
                <a:latin typeface="Arial Narrow" pitchFamily="34" charset="0"/>
              </a:rPr>
              <a:t>d’installation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2" name="Groupe 11"/>
          <p:cNvGrpSpPr>
            <a:grpSpLocks noChangeAspect="1"/>
          </p:cNvGrpSpPr>
          <p:nvPr/>
        </p:nvGrpSpPr>
        <p:grpSpPr>
          <a:xfrm>
            <a:off x="-10692000" y="-9256500"/>
            <a:ext cx="18722080" cy="14400000"/>
            <a:chOff x="323528" y="51750"/>
            <a:chExt cx="6552728" cy="5040000"/>
          </a:xfrm>
        </p:grpSpPr>
        <p:sp>
          <p:nvSpPr>
            <p:cNvPr id="13" name="Ellipse 12"/>
            <p:cNvSpPr/>
            <p:nvPr/>
          </p:nvSpPr>
          <p:spPr>
            <a:xfrm>
              <a:off x="323528" y="51750"/>
              <a:ext cx="5040000" cy="50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Bahnschrift Condensed" pitchFamily="34" charset="0"/>
                </a:rPr>
                <a:t>B23 – CLG BOIS FRANC</a:t>
              </a:r>
            </a:p>
            <a:p>
              <a:pPr algn="ctr"/>
              <a:r>
                <a:rPr lang="fr-FR" sz="9600" b="1" dirty="0" smtClean="0">
                  <a:solidFill>
                    <a:schemeClr val="bg2">
                      <a:lumMod val="50000"/>
                    </a:schemeClr>
                  </a:solidFill>
                  <a:latin typeface="Bahnschrift Condensed" pitchFamily="34" charset="0"/>
                </a:rPr>
                <a:t>70 m²</a:t>
              </a:r>
            </a:p>
            <a:p>
              <a:pPr algn="ctr"/>
              <a:r>
                <a:rPr lang="fr-FR" sz="4000" dirty="0" smtClean="0">
                  <a:solidFill>
                    <a:schemeClr val="bg2">
                      <a:lumMod val="50000"/>
                    </a:schemeClr>
                  </a:solidFill>
                  <a:latin typeface="Bahnschrift Condensed" pitchFamily="34" charset="0"/>
                </a:rPr>
                <a:t>Jusqu’à 30 élèves</a:t>
              </a:r>
              <a:endParaRPr lang="fr-FR" sz="4000" dirty="0">
                <a:solidFill>
                  <a:schemeClr val="bg2">
                    <a:lumMod val="50000"/>
                  </a:schemeClr>
                </a:solidFill>
                <a:latin typeface="Bahnschrift Condensed" pitchFamily="34" charset="0"/>
              </a:endParaRPr>
            </a:p>
          </p:txBody>
        </p:sp>
        <p:sp>
          <p:nvSpPr>
            <p:cNvPr id="14" name="Ellipse 13"/>
            <p:cNvSpPr/>
            <p:nvPr/>
          </p:nvSpPr>
          <p:spPr>
            <a:xfrm>
              <a:off x="5256256" y="3435846"/>
              <a:ext cx="1620000" cy="162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400" b="1" dirty="0">
                <a:solidFill>
                  <a:schemeClr val="bg2">
                    <a:lumMod val="25000"/>
                  </a:schemeClr>
                </a:solidFill>
                <a:latin typeface="Bahnschrift Condensed" pitchFamily="34" charset="0"/>
              </a:endParaRPr>
            </a:p>
          </p:txBody>
        </p:sp>
      </p:grpSp>
      <p:pic>
        <p:nvPicPr>
          <p:cNvPr id="4" name="Image 3" descr="BF_b23_equipe.jpg">
            <a:hlinkClick r:id="" action="ppaction://hlinkshowjump?jump=firstslide"/>
          </p:cNvPr>
          <p:cNvPicPr>
            <a:picLocks noChangeAspect="1"/>
          </p:cNvPicPr>
          <p:nvPr/>
        </p:nvPicPr>
        <p:blipFill>
          <a:blip r:embed="rId4" cstate="print"/>
          <a:stretch>
            <a:fillRect/>
          </a:stretch>
        </p:blipFill>
        <p:spPr>
          <a:xfrm>
            <a:off x="3564000" y="576000"/>
            <a:ext cx="4318000" cy="4318000"/>
          </a:xfrm>
          <a:prstGeom prst="ellipse">
            <a:avLst/>
          </a:prstGeom>
          <a:solidFill>
            <a:srgbClr val="FFFFFF">
              <a:shade val="85000"/>
            </a:srgbClr>
          </a:solidFill>
          <a:ln w="190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Ellipse 8"/>
          <p:cNvSpPr/>
          <p:nvPr/>
        </p:nvSpPr>
        <p:spPr>
          <a:xfrm>
            <a:off x="7964763" y="3939902"/>
            <a:ext cx="1080000" cy="1080000"/>
          </a:xfrm>
          <a:prstGeom prst="ellipse">
            <a:avLst/>
          </a:prstGeom>
          <a:solidFill>
            <a:schemeClr val="bg1"/>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endParaRPr lang="fr-FR" sz="1100" b="1" dirty="0">
              <a:solidFill>
                <a:schemeClr val="bg2">
                  <a:lumMod val="50000"/>
                </a:schemeClr>
              </a:solidFill>
              <a:latin typeface="Arial Narrow" pitchFamily="34" charset="0"/>
            </a:endParaRPr>
          </a:p>
        </p:txBody>
      </p:sp>
      <p:sp>
        <p:nvSpPr>
          <p:cNvPr id="10" name="ZoneTexte 9">
            <a:hlinkClick r:id="" action="ppaction://hlinkshowjump?jump=firstslide"/>
          </p:cNvPr>
          <p:cNvSpPr txBox="1"/>
          <p:nvPr/>
        </p:nvSpPr>
        <p:spPr>
          <a:xfrm>
            <a:off x="7956376" y="4164292"/>
            <a:ext cx="1096774" cy="523220"/>
          </a:xfrm>
          <a:prstGeom prst="rect">
            <a:avLst/>
          </a:prstGeom>
          <a:noFill/>
          <a:ln>
            <a:noFill/>
          </a:ln>
        </p:spPr>
        <p:txBody>
          <a:bodyPr wrap="none" rtlCol="0">
            <a:spAutoFit/>
          </a:bodyPr>
          <a:lstStyle/>
          <a:p>
            <a:pPr algn="ctr"/>
            <a:r>
              <a:rPr lang="fr-FR" sz="1400" b="1" dirty="0" smtClean="0">
                <a:solidFill>
                  <a:schemeClr val="bg2">
                    <a:lumMod val="50000"/>
                  </a:schemeClr>
                </a:solidFill>
                <a:latin typeface="Arial Narrow" pitchFamily="34" charset="0"/>
              </a:rPr>
              <a:t>Exemple</a:t>
            </a:r>
          </a:p>
          <a:p>
            <a:pPr algn="ctr"/>
            <a:r>
              <a:rPr lang="fr-FR" sz="1400" b="1" dirty="0" smtClean="0">
                <a:solidFill>
                  <a:schemeClr val="bg2">
                    <a:lumMod val="50000"/>
                  </a:schemeClr>
                </a:solidFill>
                <a:latin typeface="Arial Narrow" pitchFamily="34" charset="0"/>
              </a:rPr>
              <a:t>d’installation</a:t>
            </a:r>
          </a:p>
        </p:txBody>
      </p:sp>
      <p:pic>
        <p:nvPicPr>
          <p:cNvPr id="8" name="Image 7" descr="BF_b23_equipe.jpg">
            <a:hlinkClick r:id="" action="ppaction://hlinkshowjump?jump=firstslide"/>
          </p:cNvPr>
          <p:cNvPicPr>
            <a:picLocks noChangeAspect="1"/>
          </p:cNvPicPr>
          <p:nvPr/>
        </p:nvPicPr>
        <p:blipFill>
          <a:blip r:embed="rId5" cstate="print"/>
          <a:stretch>
            <a:fillRect/>
          </a:stretch>
        </p:blipFill>
        <p:spPr>
          <a:xfrm>
            <a:off x="3564000" y="576000"/>
            <a:ext cx="4318000" cy="4318000"/>
          </a:xfrm>
          <a:prstGeom prst="ellipse">
            <a:avLst/>
          </a:prstGeom>
          <a:solidFill>
            <a:srgbClr val="FFFFFF">
              <a:shade val="85000"/>
            </a:srgbClr>
          </a:solidFill>
          <a:ln w="190500" cap="rnd">
            <a:solidFill>
              <a:schemeClr val="bg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69441"/>
          </a:xfrm>
          <a:prstGeom prst="rect">
            <a:avLst/>
          </a:prstGeom>
          <a:noFill/>
        </p:spPr>
        <p:txBody>
          <a:bodyPr wrap="square" lIns="72000" rIns="72000" rtlCol="0">
            <a:spAutoFit/>
          </a:bodyPr>
          <a:lstStyle/>
          <a:p>
            <a:pPr algn="ctr"/>
            <a:r>
              <a:rPr lang="fr-FR" sz="4400" b="1" dirty="0" smtClean="0">
                <a:solidFill>
                  <a:schemeClr val="bg1"/>
                </a:solidFill>
                <a:latin typeface="Arial Narrow" pitchFamily="34" charset="0"/>
              </a:rPr>
              <a:t>Créer une ambiance de travail favorable</a:t>
            </a:r>
            <a:endParaRPr lang="fr-FR" sz="4400" b="1" dirty="0">
              <a:solidFill>
                <a:schemeClr val="bg1"/>
              </a:solidFill>
              <a:latin typeface="Arial Narrow" pitchFamily="34" charset="0"/>
            </a:endParaRPr>
          </a:p>
        </p:txBody>
      </p:sp>
      <p:sp>
        <p:nvSpPr>
          <p:cNvPr id="4" name="Rectangle 3"/>
          <p:cNvSpPr/>
          <p:nvPr/>
        </p:nvSpPr>
        <p:spPr>
          <a:xfrm>
            <a:off x="395536" y="1419622"/>
            <a:ext cx="8352928"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3600" b="1" dirty="0" smtClean="0">
                <a:solidFill>
                  <a:schemeClr val="bg2">
                    <a:lumMod val="50000"/>
                  </a:schemeClr>
                </a:solidFill>
                <a:latin typeface="Arial Narrow" pitchFamily="34" charset="0"/>
              </a:rPr>
              <a:t>L’OBJECTIF n’est pas la performance mais</a:t>
            </a:r>
          </a:p>
          <a:p>
            <a:pPr algn="ctr"/>
            <a:r>
              <a:rPr lang="fr-FR" sz="3600" b="1" dirty="0" smtClean="0">
                <a:solidFill>
                  <a:schemeClr val="bg2">
                    <a:lumMod val="50000"/>
                  </a:schemeClr>
                </a:solidFill>
                <a:latin typeface="Arial Narrow" pitchFamily="34" charset="0"/>
              </a:rPr>
              <a:t>la PROGRESSION de tous les élèves</a:t>
            </a:r>
            <a:r>
              <a:rPr lang="fr-FR" sz="4000" b="1" dirty="0" smtClean="0">
                <a:solidFill>
                  <a:schemeClr val="bg2">
                    <a:lumMod val="50000"/>
                  </a:schemeClr>
                </a:solidFill>
                <a:latin typeface="Arial Narrow" pitchFamily="34" charset="0"/>
              </a:rPr>
              <a:t>.</a:t>
            </a:r>
          </a:p>
          <a:p>
            <a:pPr algn="ctr"/>
            <a:r>
              <a:rPr lang="fr-FR" sz="4000" b="1" dirty="0" smtClean="0">
                <a:solidFill>
                  <a:schemeClr val="bg1"/>
                </a:solidFill>
                <a:latin typeface="Arial Narrow" pitchFamily="34" charset="0"/>
              </a:rPr>
              <a:t> </a:t>
            </a:r>
          </a:p>
          <a:p>
            <a:pPr algn="ctr"/>
            <a:endParaRPr lang="fr-FR" sz="4400" b="1" dirty="0" smtClean="0">
              <a:solidFill>
                <a:schemeClr val="bg1"/>
              </a:solidFill>
              <a:latin typeface="Arial Narrow" pitchFamily="34" charset="0"/>
            </a:endParaRPr>
          </a:p>
          <a:p>
            <a:pPr algn="ctr"/>
            <a:endParaRPr lang="fr-FR" sz="4400" dirty="0">
              <a:latin typeface="Arial Narrow" pitchFamily="34" charset="0"/>
            </a:endParaRPr>
          </a:p>
        </p:txBody>
      </p:sp>
      <p:pic>
        <p:nvPicPr>
          <p:cNvPr id="7" name="Image 6" descr="puzzle_jaune.jpg"/>
          <p:cNvPicPr>
            <a:picLocks noChangeAspect="1"/>
          </p:cNvPicPr>
          <p:nvPr/>
        </p:nvPicPr>
        <p:blipFill>
          <a:blip r:embed="rId3" cstate="print"/>
          <a:stretch>
            <a:fillRect/>
          </a:stretch>
        </p:blipFill>
        <p:spPr>
          <a:xfrm>
            <a:off x="583659" y="3075886"/>
            <a:ext cx="1063915" cy="1440000"/>
          </a:xfrm>
          <a:prstGeom prst="rect">
            <a:avLst/>
          </a:prstGeom>
        </p:spPr>
      </p:pic>
      <p:pic>
        <p:nvPicPr>
          <p:cNvPr id="8" name="Image 7" descr="puzzle_bleu.jpg"/>
          <p:cNvPicPr>
            <a:picLocks noChangeAspect="1"/>
          </p:cNvPicPr>
          <p:nvPr/>
        </p:nvPicPr>
        <p:blipFill>
          <a:blip r:embed="rId4" cstate="print"/>
          <a:stretch>
            <a:fillRect/>
          </a:stretch>
        </p:blipFill>
        <p:spPr>
          <a:xfrm>
            <a:off x="1719742" y="3263927"/>
            <a:ext cx="1440000" cy="1063919"/>
          </a:xfrm>
          <a:prstGeom prst="rect">
            <a:avLst/>
          </a:prstGeom>
        </p:spPr>
      </p:pic>
      <p:pic>
        <p:nvPicPr>
          <p:cNvPr id="9" name="Image 8" descr="puzzle_rose.jpg"/>
          <p:cNvPicPr>
            <a:picLocks noChangeAspect="1"/>
          </p:cNvPicPr>
          <p:nvPr/>
        </p:nvPicPr>
        <p:blipFill>
          <a:blip r:embed="rId5" cstate="print"/>
          <a:stretch>
            <a:fillRect/>
          </a:stretch>
        </p:blipFill>
        <p:spPr>
          <a:xfrm>
            <a:off x="3303918" y="3263929"/>
            <a:ext cx="1440000" cy="1063915"/>
          </a:xfrm>
          <a:prstGeom prst="rect">
            <a:avLst/>
          </a:prstGeom>
        </p:spPr>
      </p:pic>
      <p:pic>
        <p:nvPicPr>
          <p:cNvPr id="10" name="Image 9" descr="puzzle_turquoise.jpg"/>
          <p:cNvPicPr>
            <a:picLocks noChangeAspect="1"/>
          </p:cNvPicPr>
          <p:nvPr/>
        </p:nvPicPr>
        <p:blipFill>
          <a:blip r:embed="rId6" cstate="print"/>
          <a:stretch>
            <a:fillRect/>
          </a:stretch>
        </p:blipFill>
        <p:spPr>
          <a:xfrm>
            <a:off x="4832131" y="3075886"/>
            <a:ext cx="1063915" cy="1440000"/>
          </a:xfrm>
          <a:prstGeom prst="rect">
            <a:avLst/>
          </a:prstGeom>
        </p:spPr>
      </p:pic>
      <p:pic>
        <p:nvPicPr>
          <p:cNvPr id="11" name="Image 10" descr="puzzle_rouge.jpg"/>
          <p:cNvPicPr>
            <a:picLocks noChangeAspect="1"/>
          </p:cNvPicPr>
          <p:nvPr/>
        </p:nvPicPr>
        <p:blipFill>
          <a:blip r:embed="rId7" cstate="print"/>
          <a:stretch>
            <a:fillRect/>
          </a:stretch>
        </p:blipFill>
        <p:spPr>
          <a:xfrm>
            <a:off x="5968214" y="3263929"/>
            <a:ext cx="1440000" cy="1063915"/>
          </a:xfrm>
          <a:prstGeom prst="rect">
            <a:avLst/>
          </a:prstGeom>
        </p:spPr>
      </p:pic>
      <p:pic>
        <p:nvPicPr>
          <p:cNvPr id="12" name="Image 11" descr="puzzle_vert.jpg"/>
          <p:cNvPicPr>
            <a:picLocks noChangeAspect="1"/>
          </p:cNvPicPr>
          <p:nvPr/>
        </p:nvPicPr>
        <p:blipFill>
          <a:blip r:embed="rId8" cstate="print"/>
          <a:stretch>
            <a:fillRect/>
          </a:stretch>
        </p:blipFill>
        <p:spPr>
          <a:xfrm>
            <a:off x="7496423" y="3075886"/>
            <a:ext cx="1063919" cy="14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69441"/>
          </a:xfrm>
          <a:prstGeom prst="rect">
            <a:avLst/>
          </a:prstGeom>
          <a:noFill/>
        </p:spPr>
        <p:txBody>
          <a:bodyPr wrap="square" lIns="72000" rIns="72000" rtlCol="0">
            <a:spAutoFit/>
          </a:bodyPr>
          <a:lstStyle/>
          <a:p>
            <a:pPr algn="ctr"/>
            <a:r>
              <a:rPr lang="fr-FR" sz="4400" b="1" dirty="0" smtClean="0">
                <a:solidFill>
                  <a:schemeClr val="bg1"/>
                </a:solidFill>
                <a:latin typeface="Arial Narrow" pitchFamily="34" charset="0"/>
              </a:rPr>
              <a:t>Créer une ambiance de travail favorable</a:t>
            </a:r>
            <a:endParaRPr lang="fr-FR" sz="4400" b="1" dirty="0">
              <a:solidFill>
                <a:schemeClr val="bg1"/>
              </a:solidFill>
              <a:latin typeface="Arial Narrow" pitchFamily="34" charset="0"/>
            </a:endParaRPr>
          </a:p>
        </p:txBody>
      </p:sp>
      <p:sp>
        <p:nvSpPr>
          <p:cNvPr id="3" name="ZoneTexte 2"/>
          <p:cNvSpPr txBox="1"/>
          <p:nvPr/>
        </p:nvSpPr>
        <p:spPr>
          <a:xfrm>
            <a:off x="0" y="843558"/>
            <a:ext cx="9144000" cy="584775"/>
          </a:xfrm>
          <a:prstGeom prst="rect">
            <a:avLst/>
          </a:prstGeom>
          <a:noFill/>
        </p:spPr>
        <p:txBody>
          <a:bodyPr wrap="square" rtlCol="0">
            <a:spAutoFit/>
          </a:bodyPr>
          <a:lstStyle/>
          <a:p>
            <a:pPr algn="ctr"/>
            <a:r>
              <a:rPr lang="fr-FR" sz="3200" b="1" dirty="0" smtClean="0">
                <a:solidFill>
                  <a:schemeClr val="bg2">
                    <a:lumMod val="25000"/>
                  </a:schemeClr>
                </a:solidFill>
                <a:latin typeface="Arial Narrow" pitchFamily="34" charset="0"/>
              </a:rPr>
              <a:t>La</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composition</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de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l’équipe…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Difficile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mais</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essentiel</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a:t>
            </a:r>
          </a:p>
        </p:txBody>
      </p:sp>
      <p:grpSp>
        <p:nvGrpSpPr>
          <p:cNvPr id="12" name="Groupe 15"/>
          <p:cNvGrpSpPr/>
          <p:nvPr/>
        </p:nvGrpSpPr>
        <p:grpSpPr>
          <a:xfrm>
            <a:off x="5004392" y="1779662"/>
            <a:ext cx="3096000" cy="3096344"/>
            <a:chOff x="5004392" y="1779662"/>
            <a:chExt cx="3096000" cy="3096344"/>
          </a:xfrm>
        </p:grpSpPr>
        <p:sp>
          <p:nvSpPr>
            <p:cNvPr id="14" name="Rectangle 13"/>
            <p:cNvSpPr/>
            <p:nvPr/>
          </p:nvSpPr>
          <p:spPr>
            <a:xfrm>
              <a:off x="5004392"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p:cNvGrpSpPr/>
            <p:nvPr/>
          </p:nvGrpSpPr>
          <p:grpSpPr>
            <a:xfrm>
              <a:off x="5184320" y="1959762"/>
              <a:ext cx="2736144" cy="2736144"/>
              <a:chOff x="4932040" y="1923678"/>
              <a:chExt cx="2736144" cy="2736144"/>
            </a:xfrm>
          </p:grpSpPr>
          <p:pic>
            <p:nvPicPr>
              <p:cNvPr id="4" name="Image 3" descr="puzzle_bleu.jpg"/>
              <p:cNvPicPr>
                <a:picLocks noChangeAspect="1"/>
              </p:cNvPicPr>
              <p:nvPr/>
            </p:nvPicPr>
            <p:blipFill>
              <a:blip r:embed="rId4" cstate="print"/>
              <a:stretch>
                <a:fillRect/>
              </a:stretch>
            </p:blipFill>
            <p:spPr>
              <a:xfrm>
                <a:off x="4932040" y="3407863"/>
                <a:ext cx="1440000" cy="1063918"/>
              </a:xfrm>
              <a:prstGeom prst="rect">
                <a:avLst/>
              </a:prstGeom>
            </p:spPr>
          </p:pic>
          <p:pic>
            <p:nvPicPr>
              <p:cNvPr id="5" name="Image 4" descr="puzzle_turquoise.jpg"/>
              <p:cNvPicPr>
                <a:picLocks noChangeAspect="1"/>
              </p:cNvPicPr>
              <p:nvPr/>
            </p:nvPicPr>
            <p:blipFill>
              <a:blip r:embed="rId5" cstate="print"/>
              <a:stretch>
                <a:fillRect/>
              </a:stretch>
            </p:blipFill>
            <p:spPr>
              <a:xfrm>
                <a:off x="6416225" y="3219822"/>
                <a:ext cx="1063918" cy="1440000"/>
              </a:xfrm>
              <a:prstGeom prst="rect">
                <a:avLst/>
              </a:prstGeom>
            </p:spPr>
          </p:pic>
          <p:pic>
            <p:nvPicPr>
              <p:cNvPr id="6" name="Image 5" descr="puzzle_rouge.jpg"/>
              <p:cNvPicPr>
                <a:picLocks noChangeAspect="1"/>
              </p:cNvPicPr>
              <p:nvPr/>
            </p:nvPicPr>
            <p:blipFill>
              <a:blip r:embed="rId4" cstate="print"/>
              <a:stretch>
                <a:fillRect/>
              </a:stretch>
            </p:blipFill>
            <p:spPr>
              <a:xfrm>
                <a:off x="6228184" y="2111719"/>
                <a:ext cx="1440000" cy="1063917"/>
              </a:xfrm>
              <a:prstGeom prst="rect">
                <a:avLst/>
              </a:prstGeom>
            </p:spPr>
          </p:pic>
          <p:pic>
            <p:nvPicPr>
              <p:cNvPr id="7" name="Image 6" descr="puzzle_vert.jpg"/>
              <p:cNvPicPr>
                <a:picLocks noChangeAspect="1"/>
              </p:cNvPicPr>
              <p:nvPr/>
            </p:nvPicPr>
            <p:blipFill>
              <a:blip r:embed="rId5" cstate="print"/>
              <a:stretch>
                <a:fillRect/>
              </a:stretch>
            </p:blipFill>
            <p:spPr>
              <a:xfrm>
                <a:off x="5120081" y="1923678"/>
                <a:ext cx="1063917" cy="1440000"/>
              </a:xfrm>
              <a:prstGeom prst="rect">
                <a:avLst/>
              </a:prstGeom>
            </p:spPr>
          </p:pic>
        </p:grpSp>
      </p:grpSp>
      <p:grpSp>
        <p:nvGrpSpPr>
          <p:cNvPr id="16" name="Groupe 16"/>
          <p:cNvGrpSpPr/>
          <p:nvPr/>
        </p:nvGrpSpPr>
        <p:grpSpPr>
          <a:xfrm>
            <a:off x="971600" y="1779662"/>
            <a:ext cx="3096000" cy="3096344"/>
            <a:chOff x="971600" y="1779662"/>
            <a:chExt cx="3096000" cy="3096344"/>
          </a:xfrm>
        </p:grpSpPr>
        <p:sp>
          <p:nvSpPr>
            <p:cNvPr id="15" name="Rectangle 14"/>
            <p:cNvSpPr/>
            <p:nvPr/>
          </p:nvSpPr>
          <p:spPr>
            <a:xfrm>
              <a:off x="971600"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1"/>
            <p:cNvGrpSpPr/>
            <p:nvPr/>
          </p:nvGrpSpPr>
          <p:grpSpPr>
            <a:xfrm>
              <a:off x="1151528" y="1959762"/>
              <a:ext cx="2736144" cy="2736144"/>
              <a:chOff x="1043608" y="1923678"/>
              <a:chExt cx="2736144" cy="2736144"/>
            </a:xfrm>
          </p:grpSpPr>
          <p:pic>
            <p:nvPicPr>
              <p:cNvPr id="8" name="Image 7" descr="puzzle_bleu.jpg"/>
              <p:cNvPicPr>
                <a:picLocks noChangeAspect="1"/>
              </p:cNvPicPr>
              <p:nvPr/>
            </p:nvPicPr>
            <p:blipFill>
              <a:blip r:embed="rId6" cstate="print"/>
              <a:stretch>
                <a:fillRect/>
              </a:stretch>
            </p:blipFill>
            <p:spPr>
              <a:xfrm>
                <a:off x="1043608" y="2111719"/>
                <a:ext cx="1440000" cy="1063917"/>
              </a:xfrm>
              <a:prstGeom prst="rect">
                <a:avLst/>
              </a:prstGeom>
            </p:spPr>
          </p:pic>
          <p:pic>
            <p:nvPicPr>
              <p:cNvPr id="9" name="Image 8" descr="puzzle_turquoise.jpg"/>
              <p:cNvPicPr>
                <a:picLocks noChangeAspect="1"/>
              </p:cNvPicPr>
              <p:nvPr/>
            </p:nvPicPr>
            <p:blipFill>
              <a:blip r:embed="rId5" cstate="print"/>
              <a:stretch>
                <a:fillRect/>
              </a:stretch>
            </p:blipFill>
            <p:spPr>
              <a:xfrm>
                <a:off x="2527793" y="1923678"/>
                <a:ext cx="1063918" cy="1440000"/>
              </a:xfrm>
              <a:prstGeom prst="rect">
                <a:avLst/>
              </a:prstGeom>
            </p:spPr>
          </p:pic>
          <p:pic>
            <p:nvPicPr>
              <p:cNvPr id="10" name="Image 9" descr="puzzle_bleu.jpg"/>
              <p:cNvPicPr>
                <a:picLocks noChangeAspect="1"/>
              </p:cNvPicPr>
              <p:nvPr/>
            </p:nvPicPr>
            <p:blipFill>
              <a:blip r:embed="rId6" cstate="print"/>
              <a:stretch>
                <a:fillRect/>
              </a:stretch>
            </p:blipFill>
            <p:spPr>
              <a:xfrm>
                <a:off x="2339752" y="3407863"/>
                <a:ext cx="1440000" cy="1063917"/>
              </a:xfrm>
              <a:prstGeom prst="rect">
                <a:avLst/>
              </a:prstGeom>
            </p:spPr>
          </p:pic>
          <p:pic>
            <p:nvPicPr>
              <p:cNvPr id="11" name="Image 10" descr="puzzle_turquoise.jpg"/>
              <p:cNvPicPr>
                <a:picLocks noChangeAspect="1"/>
              </p:cNvPicPr>
              <p:nvPr/>
            </p:nvPicPr>
            <p:blipFill>
              <a:blip r:embed="rId5" cstate="print"/>
              <a:stretch>
                <a:fillRect/>
              </a:stretch>
            </p:blipFill>
            <p:spPr>
              <a:xfrm>
                <a:off x="1231649" y="3219822"/>
                <a:ext cx="1063918" cy="1440000"/>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69441"/>
          </a:xfrm>
          <a:prstGeom prst="rect">
            <a:avLst/>
          </a:prstGeom>
          <a:noFill/>
        </p:spPr>
        <p:txBody>
          <a:bodyPr wrap="square" lIns="72000" rIns="72000" rtlCol="0">
            <a:spAutoFit/>
          </a:bodyPr>
          <a:lstStyle/>
          <a:p>
            <a:pPr algn="ctr"/>
            <a:r>
              <a:rPr lang="fr-FR" sz="4400" b="1" dirty="0" smtClean="0">
                <a:solidFill>
                  <a:schemeClr val="bg1"/>
                </a:solidFill>
                <a:latin typeface="Arial Narrow" pitchFamily="34" charset="0"/>
              </a:rPr>
              <a:t>Créer une ambiance de travail favorable</a:t>
            </a:r>
            <a:endParaRPr lang="fr-FR" sz="4400" b="1" dirty="0">
              <a:solidFill>
                <a:schemeClr val="bg1"/>
              </a:solidFill>
              <a:latin typeface="Arial Narrow" pitchFamily="34" charset="0"/>
            </a:endParaRPr>
          </a:p>
        </p:txBody>
      </p:sp>
      <p:sp>
        <p:nvSpPr>
          <p:cNvPr id="3" name="ZoneTexte 2"/>
          <p:cNvSpPr txBox="1"/>
          <p:nvPr/>
        </p:nvSpPr>
        <p:spPr>
          <a:xfrm>
            <a:off x="0" y="843558"/>
            <a:ext cx="9144000" cy="584775"/>
          </a:xfrm>
          <a:prstGeom prst="rect">
            <a:avLst/>
          </a:prstGeom>
          <a:noFill/>
        </p:spPr>
        <p:txBody>
          <a:bodyPr wrap="square" rtlCol="0">
            <a:spAutoFit/>
          </a:bodyPr>
          <a:lstStyle/>
          <a:p>
            <a:pPr algn="ctr"/>
            <a:r>
              <a:rPr lang="fr-FR" sz="3200" b="1" dirty="0" smtClean="0">
                <a:solidFill>
                  <a:schemeClr val="bg2">
                    <a:lumMod val="25000"/>
                  </a:schemeClr>
                </a:solidFill>
                <a:latin typeface="Arial Narrow" pitchFamily="34" charset="0"/>
              </a:rPr>
              <a:t>La</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composition</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de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l’équipe…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Difficile</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mais</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essentiel</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a:t>
            </a:r>
          </a:p>
        </p:txBody>
      </p:sp>
      <p:grpSp>
        <p:nvGrpSpPr>
          <p:cNvPr id="19" name="Groupe 18"/>
          <p:cNvGrpSpPr/>
          <p:nvPr/>
        </p:nvGrpSpPr>
        <p:grpSpPr>
          <a:xfrm>
            <a:off x="5004392" y="1779662"/>
            <a:ext cx="3096000" cy="3096344"/>
            <a:chOff x="5004392" y="1779662"/>
            <a:chExt cx="3096000" cy="3096344"/>
          </a:xfrm>
        </p:grpSpPr>
        <p:sp>
          <p:nvSpPr>
            <p:cNvPr id="14" name="Rectangle 13"/>
            <p:cNvSpPr/>
            <p:nvPr/>
          </p:nvSpPr>
          <p:spPr>
            <a:xfrm>
              <a:off x="5004392"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13" name="Groupe 12"/>
            <p:cNvGrpSpPr/>
            <p:nvPr/>
          </p:nvGrpSpPr>
          <p:grpSpPr>
            <a:xfrm>
              <a:off x="5184320" y="1959762"/>
              <a:ext cx="2736144" cy="2736144"/>
              <a:chOff x="4932040" y="1923678"/>
              <a:chExt cx="2736144" cy="2736144"/>
            </a:xfrm>
          </p:grpSpPr>
          <p:pic>
            <p:nvPicPr>
              <p:cNvPr id="4" name="Image 3" descr="puzzle_bleu.jpg"/>
              <p:cNvPicPr>
                <a:picLocks noChangeAspect="1"/>
              </p:cNvPicPr>
              <p:nvPr/>
            </p:nvPicPr>
            <p:blipFill>
              <a:blip r:embed="rId3" cstate="print"/>
              <a:stretch>
                <a:fillRect/>
              </a:stretch>
            </p:blipFill>
            <p:spPr>
              <a:xfrm>
                <a:off x="4932040" y="3407863"/>
                <a:ext cx="1440000" cy="1063918"/>
              </a:xfrm>
              <a:prstGeom prst="rect">
                <a:avLst/>
              </a:prstGeom>
            </p:spPr>
          </p:pic>
          <p:pic>
            <p:nvPicPr>
              <p:cNvPr id="5" name="Image 4" descr="puzzle_turquoise.jpg"/>
              <p:cNvPicPr>
                <a:picLocks noChangeAspect="1"/>
              </p:cNvPicPr>
              <p:nvPr/>
            </p:nvPicPr>
            <p:blipFill>
              <a:blip r:embed="rId4" cstate="print"/>
              <a:stretch>
                <a:fillRect/>
              </a:stretch>
            </p:blipFill>
            <p:spPr>
              <a:xfrm>
                <a:off x="6416225" y="3219822"/>
                <a:ext cx="1063918" cy="1440000"/>
              </a:xfrm>
              <a:prstGeom prst="rect">
                <a:avLst/>
              </a:prstGeom>
            </p:spPr>
          </p:pic>
          <p:pic>
            <p:nvPicPr>
              <p:cNvPr id="6" name="Image 5" descr="puzzle_rouge.jpg"/>
              <p:cNvPicPr>
                <a:picLocks noChangeAspect="1"/>
              </p:cNvPicPr>
              <p:nvPr/>
            </p:nvPicPr>
            <p:blipFill>
              <a:blip r:embed="rId3" cstate="print"/>
              <a:stretch>
                <a:fillRect/>
              </a:stretch>
            </p:blipFill>
            <p:spPr>
              <a:xfrm>
                <a:off x="6228184" y="2111719"/>
                <a:ext cx="1440000" cy="1063917"/>
              </a:xfrm>
              <a:prstGeom prst="rect">
                <a:avLst/>
              </a:prstGeom>
            </p:spPr>
          </p:pic>
          <p:pic>
            <p:nvPicPr>
              <p:cNvPr id="7" name="Image 6" descr="puzzle_vert.jpg"/>
              <p:cNvPicPr>
                <a:picLocks noChangeAspect="1"/>
              </p:cNvPicPr>
              <p:nvPr/>
            </p:nvPicPr>
            <p:blipFill>
              <a:blip r:embed="rId4" cstate="print"/>
              <a:stretch>
                <a:fillRect/>
              </a:stretch>
            </p:blipFill>
            <p:spPr>
              <a:xfrm>
                <a:off x="5120081" y="1923678"/>
                <a:ext cx="1063917" cy="1440000"/>
              </a:xfrm>
              <a:prstGeom prst="rect">
                <a:avLst/>
              </a:prstGeom>
            </p:spPr>
          </p:pic>
        </p:grpSp>
      </p:grpSp>
      <p:grpSp>
        <p:nvGrpSpPr>
          <p:cNvPr id="18" name="Groupe 17"/>
          <p:cNvGrpSpPr/>
          <p:nvPr/>
        </p:nvGrpSpPr>
        <p:grpSpPr>
          <a:xfrm>
            <a:off x="971600" y="1779662"/>
            <a:ext cx="3096000" cy="3096344"/>
            <a:chOff x="971600" y="1779662"/>
            <a:chExt cx="3096000" cy="3096344"/>
          </a:xfrm>
        </p:grpSpPr>
        <p:sp>
          <p:nvSpPr>
            <p:cNvPr id="15" name="Rectangle 14"/>
            <p:cNvSpPr/>
            <p:nvPr/>
          </p:nvSpPr>
          <p:spPr>
            <a:xfrm>
              <a:off x="971600"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17" name="Groupe 11"/>
            <p:cNvGrpSpPr/>
            <p:nvPr/>
          </p:nvGrpSpPr>
          <p:grpSpPr>
            <a:xfrm>
              <a:off x="1151528" y="1959762"/>
              <a:ext cx="2736144" cy="2736144"/>
              <a:chOff x="1043608" y="1923678"/>
              <a:chExt cx="2736144" cy="2736144"/>
            </a:xfrm>
          </p:grpSpPr>
          <p:pic>
            <p:nvPicPr>
              <p:cNvPr id="8" name="Image 7" descr="puzzle_bleu.jpg"/>
              <p:cNvPicPr>
                <a:picLocks noChangeAspect="1"/>
              </p:cNvPicPr>
              <p:nvPr/>
            </p:nvPicPr>
            <p:blipFill>
              <a:blip r:embed="rId5" cstate="print"/>
              <a:stretch>
                <a:fillRect/>
              </a:stretch>
            </p:blipFill>
            <p:spPr>
              <a:xfrm>
                <a:off x="1043608" y="2111719"/>
                <a:ext cx="1440000" cy="1063917"/>
              </a:xfrm>
              <a:prstGeom prst="rect">
                <a:avLst/>
              </a:prstGeom>
            </p:spPr>
          </p:pic>
          <p:pic>
            <p:nvPicPr>
              <p:cNvPr id="9" name="Image 8" descr="puzzle_turquoise.jpg"/>
              <p:cNvPicPr>
                <a:picLocks noChangeAspect="1"/>
              </p:cNvPicPr>
              <p:nvPr/>
            </p:nvPicPr>
            <p:blipFill>
              <a:blip r:embed="rId4" cstate="print"/>
              <a:stretch>
                <a:fillRect/>
              </a:stretch>
            </p:blipFill>
            <p:spPr>
              <a:xfrm>
                <a:off x="2527793" y="1923678"/>
                <a:ext cx="1063918" cy="1440000"/>
              </a:xfrm>
              <a:prstGeom prst="rect">
                <a:avLst/>
              </a:prstGeom>
            </p:spPr>
          </p:pic>
          <p:pic>
            <p:nvPicPr>
              <p:cNvPr id="10" name="Image 9" descr="puzzle_bleu.jpg"/>
              <p:cNvPicPr>
                <a:picLocks noChangeAspect="1"/>
              </p:cNvPicPr>
              <p:nvPr/>
            </p:nvPicPr>
            <p:blipFill>
              <a:blip r:embed="rId5" cstate="print"/>
              <a:stretch>
                <a:fillRect/>
              </a:stretch>
            </p:blipFill>
            <p:spPr>
              <a:xfrm>
                <a:off x="2339752" y="3407863"/>
                <a:ext cx="1440000" cy="1063917"/>
              </a:xfrm>
              <a:prstGeom prst="rect">
                <a:avLst/>
              </a:prstGeom>
            </p:spPr>
          </p:pic>
          <p:pic>
            <p:nvPicPr>
              <p:cNvPr id="11" name="Image 10" descr="puzzle_turquoise.jpg"/>
              <p:cNvPicPr>
                <a:picLocks noChangeAspect="1"/>
              </p:cNvPicPr>
              <p:nvPr/>
            </p:nvPicPr>
            <p:blipFill>
              <a:blip r:embed="rId4" cstate="print"/>
              <a:stretch>
                <a:fillRect/>
              </a:stretch>
            </p:blipFill>
            <p:spPr>
              <a:xfrm>
                <a:off x="1231649" y="3219822"/>
                <a:ext cx="1063918" cy="1440000"/>
              </a:xfrm>
              <a:prstGeom prst="rect">
                <a:avLst/>
              </a:prstGeom>
            </p:spPr>
          </p:pic>
        </p:grpSp>
      </p:grpSp>
      <p:sp>
        <p:nvSpPr>
          <p:cNvPr id="23" name="Rectangle 22"/>
          <p:cNvSpPr/>
          <p:nvPr/>
        </p:nvSpPr>
        <p:spPr>
          <a:xfrm>
            <a:off x="971600"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accent1">
                    <a:lumMod val="75000"/>
                  </a:schemeClr>
                </a:solidFill>
                <a:latin typeface="Arial Narrow" pitchFamily="34" charset="0"/>
              </a:rPr>
              <a:t>Composer</a:t>
            </a:r>
          </a:p>
          <a:p>
            <a:pPr algn="ctr"/>
            <a:r>
              <a:rPr lang="fr-FR" sz="3600" b="1" dirty="0" smtClean="0">
                <a:solidFill>
                  <a:schemeClr val="accent1">
                    <a:lumMod val="75000"/>
                  </a:schemeClr>
                </a:solidFill>
                <a:latin typeface="Arial Narrow" pitchFamily="34" charset="0"/>
              </a:rPr>
              <a:t>des équipes</a:t>
            </a:r>
          </a:p>
          <a:p>
            <a:pPr algn="ctr"/>
            <a:r>
              <a:rPr lang="fr-FR" sz="3600" b="1" dirty="0" smtClean="0">
                <a:solidFill>
                  <a:schemeClr val="accent1">
                    <a:lumMod val="75000"/>
                  </a:schemeClr>
                </a:solidFill>
                <a:latin typeface="Arial Narrow" pitchFamily="34" charset="0"/>
              </a:rPr>
              <a:t>mixtes et hétérogènes.</a:t>
            </a:r>
            <a:endParaRPr lang="fr-FR" sz="3600" dirty="0">
              <a:solidFill>
                <a:schemeClr val="accent1">
                  <a:lumMod val="75000"/>
                </a:schemeClr>
              </a:solidFill>
              <a:latin typeface="Arial Narrow" pitchFamily="34" charset="0"/>
            </a:endParaRPr>
          </a:p>
        </p:txBody>
      </p:sp>
      <p:grpSp>
        <p:nvGrpSpPr>
          <p:cNvPr id="29" name="Groupe 28"/>
          <p:cNvGrpSpPr/>
          <p:nvPr/>
        </p:nvGrpSpPr>
        <p:grpSpPr>
          <a:xfrm>
            <a:off x="5004392" y="1779662"/>
            <a:ext cx="3096000" cy="3096344"/>
            <a:chOff x="5004392" y="1779662"/>
            <a:chExt cx="3096000" cy="3096344"/>
          </a:xfrm>
        </p:grpSpPr>
        <p:sp>
          <p:nvSpPr>
            <p:cNvPr id="30" name="Rectangle 29"/>
            <p:cNvSpPr/>
            <p:nvPr/>
          </p:nvSpPr>
          <p:spPr>
            <a:xfrm>
              <a:off x="5004392"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31" name="Groupe 12"/>
            <p:cNvGrpSpPr/>
            <p:nvPr/>
          </p:nvGrpSpPr>
          <p:grpSpPr>
            <a:xfrm>
              <a:off x="5184320" y="1959762"/>
              <a:ext cx="2736143" cy="2736144"/>
              <a:chOff x="4932040" y="1923678"/>
              <a:chExt cx="2736143" cy="2736144"/>
            </a:xfrm>
          </p:grpSpPr>
          <p:pic>
            <p:nvPicPr>
              <p:cNvPr id="32" name="Image 3" descr="puzzle_bleu.jpg"/>
              <p:cNvPicPr>
                <a:picLocks noChangeAspect="1"/>
              </p:cNvPicPr>
              <p:nvPr/>
            </p:nvPicPr>
            <p:blipFill>
              <a:blip r:embed="rId3" cstate="print"/>
              <a:stretch>
                <a:fillRect/>
              </a:stretch>
            </p:blipFill>
            <p:spPr>
              <a:xfrm>
                <a:off x="4932040" y="3407863"/>
                <a:ext cx="1440000" cy="1063918"/>
              </a:xfrm>
              <a:prstGeom prst="rect">
                <a:avLst/>
              </a:prstGeom>
            </p:spPr>
          </p:pic>
          <p:pic>
            <p:nvPicPr>
              <p:cNvPr id="33" name="Image 32" descr="puzzle_turquoise.jpg"/>
              <p:cNvPicPr>
                <a:picLocks noChangeAspect="1"/>
              </p:cNvPicPr>
              <p:nvPr/>
            </p:nvPicPr>
            <p:blipFill>
              <a:blip r:embed="rId4" cstate="print"/>
              <a:stretch>
                <a:fillRect/>
              </a:stretch>
            </p:blipFill>
            <p:spPr>
              <a:xfrm>
                <a:off x="6416225" y="3219822"/>
                <a:ext cx="1063918" cy="1440000"/>
              </a:xfrm>
              <a:prstGeom prst="rect">
                <a:avLst/>
              </a:prstGeom>
            </p:spPr>
          </p:pic>
          <p:pic>
            <p:nvPicPr>
              <p:cNvPr id="34" name="Image 33" descr="puzzle_rouge.jpg"/>
              <p:cNvPicPr>
                <a:picLocks noChangeAspect="1"/>
              </p:cNvPicPr>
              <p:nvPr/>
            </p:nvPicPr>
            <p:blipFill>
              <a:blip r:embed="rId6" cstate="print"/>
              <a:stretch>
                <a:fillRect/>
              </a:stretch>
            </p:blipFill>
            <p:spPr>
              <a:xfrm>
                <a:off x="6228184" y="2111719"/>
                <a:ext cx="1439999" cy="1063917"/>
              </a:xfrm>
              <a:prstGeom prst="rect">
                <a:avLst/>
              </a:prstGeom>
            </p:spPr>
          </p:pic>
          <p:pic>
            <p:nvPicPr>
              <p:cNvPr id="35" name="Image 34" descr="puzzle_vert.jpg"/>
              <p:cNvPicPr>
                <a:picLocks noChangeAspect="1"/>
              </p:cNvPicPr>
              <p:nvPr/>
            </p:nvPicPr>
            <p:blipFill>
              <a:blip r:embed="rId7" cstate="print"/>
              <a:stretch>
                <a:fillRect/>
              </a:stretch>
            </p:blipFill>
            <p:spPr>
              <a:xfrm>
                <a:off x="5120081" y="1923678"/>
                <a:ext cx="1063917" cy="1439999"/>
              </a:xfrm>
              <a:prstGeom prst="rect">
                <a:avLst/>
              </a:prstGeom>
            </p:spPr>
          </p:pic>
        </p:grpSp>
      </p:grpSp>
      <p:sp>
        <p:nvSpPr>
          <p:cNvPr id="26" name="Rectangle 25"/>
          <p:cNvSpPr/>
          <p:nvPr/>
        </p:nvSpPr>
        <p:spPr>
          <a:xfrm>
            <a:off x="5004392"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27" name="Groupe 12"/>
          <p:cNvGrpSpPr/>
          <p:nvPr/>
        </p:nvGrpSpPr>
        <p:grpSpPr>
          <a:xfrm>
            <a:off x="5184320" y="1959762"/>
            <a:ext cx="2736143" cy="2736144"/>
            <a:chOff x="4932040" y="1923678"/>
            <a:chExt cx="2736143" cy="2736144"/>
          </a:xfrm>
        </p:grpSpPr>
        <p:pic>
          <p:nvPicPr>
            <p:cNvPr id="28" name="Image 3" descr="puzzle_bleu.jpg"/>
            <p:cNvPicPr>
              <a:picLocks noChangeAspect="1"/>
            </p:cNvPicPr>
            <p:nvPr/>
          </p:nvPicPr>
          <p:blipFill>
            <a:blip r:embed="rId5" cstate="print"/>
            <a:stretch>
              <a:fillRect/>
            </a:stretch>
          </p:blipFill>
          <p:spPr>
            <a:xfrm>
              <a:off x="4932040" y="3407863"/>
              <a:ext cx="1440000" cy="1063917"/>
            </a:xfrm>
            <a:prstGeom prst="rect">
              <a:avLst/>
            </a:prstGeom>
          </p:spPr>
        </p:pic>
        <p:pic>
          <p:nvPicPr>
            <p:cNvPr id="36" name="Image 35" descr="puzzle_turquoise.jpg"/>
            <p:cNvPicPr>
              <a:picLocks noChangeAspect="1"/>
            </p:cNvPicPr>
            <p:nvPr/>
          </p:nvPicPr>
          <p:blipFill>
            <a:blip r:embed="rId8" cstate="print"/>
            <a:stretch>
              <a:fillRect/>
            </a:stretch>
          </p:blipFill>
          <p:spPr>
            <a:xfrm>
              <a:off x="6416225" y="3219822"/>
              <a:ext cx="1063917" cy="1440000"/>
            </a:xfrm>
            <a:prstGeom prst="rect">
              <a:avLst/>
            </a:prstGeom>
          </p:spPr>
        </p:pic>
        <p:pic>
          <p:nvPicPr>
            <p:cNvPr id="37" name="Image 36" descr="puzzle_rouge.jpg"/>
            <p:cNvPicPr>
              <a:picLocks noChangeAspect="1"/>
            </p:cNvPicPr>
            <p:nvPr/>
          </p:nvPicPr>
          <p:blipFill>
            <a:blip r:embed="rId9" cstate="print"/>
            <a:stretch>
              <a:fillRect/>
            </a:stretch>
          </p:blipFill>
          <p:spPr>
            <a:xfrm>
              <a:off x="6228184" y="2111719"/>
              <a:ext cx="1439999" cy="1063916"/>
            </a:xfrm>
            <a:prstGeom prst="rect">
              <a:avLst/>
            </a:prstGeom>
          </p:spPr>
        </p:pic>
        <p:pic>
          <p:nvPicPr>
            <p:cNvPr id="38" name="Image 37" descr="puzzle_vert.jpg"/>
            <p:cNvPicPr>
              <a:picLocks noChangeAspect="1"/>
            </p:cNvPicPr>
            <p:nvPr/>
          </p:nvPicPr>
          <p:blipFill>
            <a:blip r:embed="rId7" cstate="print"/>
            <a:stretch>
              <a:fillRect/>
            </a:stretch>
          </p:blipFill>
          <p:spPr>
            <a:xfrm>
              <a:off x="5120081" y="1923678"/>
              <a:ext cx="1063917" cy="1439999"/>
            </a:xfrm>
            <a:prstGeom prst="rect">
              <a:avLst/>
            </a:prstGeom>
          </p:spPr>
        </p:pic>
      </p:grpSp>
      <p:sp>
        <p:nvSpPr>
          <p:cNvPr id="39" name="Rectangle 38"/>
          <p:cNvSpPr/>
          <p:nvPr/>
        </p:nvSpPr>
        <p:spPr>
          <a:xfrm>
            <a:off x="971600"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accent1">
                    <a:lumMod val="75000"/>
                  </a:schemeClr>
                </a:solidFill>
                <a:latin typeface="Arial Narrow" pitchFamily="34" charset="0"/>
              </a:rPr>
              <a:t>Faire varier</a:t>
            </a:r>
          </a:p>
          <a:p>
            <a:pPr algn="ctr"/>
            <a:r>
              <a:rPr lang="fr-FR" sz="3600" b="1" dirty="0" smtClean="0">
                <a:solidFill>
                  <a:schemeClr val="accent1">
                    <a:lumMod val="75000"/>
                  </a:schemeClr>
                </a:solidFill>
                <a:latin typeface="Arial Narrow" pitchFamily="34" charset="0"/>
              </a:rPr>
              <a:t>les équipes</a:t>
            </a:r>
          </a:p>
          <a:p>
            <a:pPr algn="ctr"/>
            <a:r>
              <a:rPr lang="fr-FR" sz="3600" b="1" dirty="0" smtClean="0">
                <a:solidFill>
                  <a:schemeClr val="accent1">
                    <a:lumMod val="75000"/>
                  </a:schemeClr>
                </a:solidFill>
                <a:latin typeface="Arial Narrow" pitchFamily="34" charset="0"/>
              </a:rPr>
              <a:t>d’une séquence</a:t>
            </a:r>
          </a:p>
          <a:p>
            <a:pPr algn="ctr"/>
            <a:r>
              <a:rPr lang="fr-FR" sz="3600" b="1" dirty="0" smtClean="0">
                <a:solidFill>
                  <a:schemeClr val="accent1">
                    <a:lumMod val="75000"/>
                  </a:schemeClr>
                </a:solidFill>
                <a:latin typeface="Arial Narrow" pitchFamily="34" charset="0"/>
              </a:rPr>
              <a:t>à l’autre.</a:t>
            </a:r>
            <a:endParaRPr lang="fr-FR" sz="36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69441"/>
          </a:xfrm>
          <a:prstGeom prst="rect">
            <a:avLst/>
          </a:prstGeom>
          <a:noFill/>
        </p:spPr>
        <p:txBody>
          <a:bodyPr wrap="square" lIns="72000" rIns="72000" rtlCol="0">
            <a:spAutoFit/>
          </a:bodyPr>
          <a:lstStyle/>
          <a:p>
            <a:pPr algn="ctr"/>
            <a:r>
              <a:rPr lang="fr-FR" sz="4400" b="1" dirty="0" smtClean="0">
                <a:solidFill>
                  <a:schemeClr val="bg1"/>
                </a:solidFill>
                <a:latin typeface="Arial Narrow" pitchFamily="34" charset="0"/>
              </a:rPr>
              <a:t>Créer une ambiance de travail favorable</a:t>
            </a:r>
            <a:endParaRPr lang="fr-FR" sz="4400" b="1" dirty="0">
              <a:solidFill>
                <a:schemeClr val="bg1"/>
              </a:solidFill>
              <a:latin typeface="Arial Narrow" pitchFamily="34" charset="0"/>
            </a:endParaRPr>
          </a:p>
        </p:txBody>
      </p:sp>
      <p:sp>
        <p:nvSpPr>
          <p:cNvPr id="3" name="ZoneTexte 2"/>
          <p:cNvSpPr txBox="1"/>
          <p:nvPr/>
        </p:nvSpPr>
        <p:spPr>
          <a:xfrm>
            <a:off x="0" y="843558"/>
            <a:ext cx="9144000" cy="1077218"/>
          </a:xfrm>
          <a:prstGeom prst="rect">
            <a:avLst/>
          </a:prstGeom>
          <a:noFill/>
        </p:spPr>
        <p:txBody>
          <a:bodyPr wrap="square" rtlCol="0">
            <a:spAutoFit/>
          </a:bodyPr>
          <a:lstStyle/>
          <a:p>
            <a:pPr algn="ctr"/>
            <a:r>
              <a:rPr lang="fr-FR" sz="3200" b="1" dirty="0" smtClean="0">
                <a:solidFill>
                  <a:schemeClr val="bg2">
                    <a:lumMod val="25000"/>
                  </a:schemeClr>
                </a:solidFill>
                <a:latin typeface="Arial Narrow" pitchFamily="34" charset="0"/>
              </a:rPr>
              <a:t>La</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motivation des élèves…</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Pour une cohésion d’équipe !</a:t>
            </a:r>
          </a:p>
        </p:txBody>
      </p:sp>
      <p:sp>
        <p:nvSpPr>
          <p:cNvPr id="12" name="Rectangle 11"/>
          <p:cNvSpPr/>
          <p:nvPr/>
        </p:nvSpPr>
        <p:spPr>
          <a:xfrm>
            <a:off x="395536" y="1419622"/>
            <a:ext cx="8352928"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bg2">
                    <a:lumMod val="50000"/>
                  </a:schemeClr>
                </a:solidFill>
                <a:latin typeface="Arial Narrow" pitchFamily="34" charset="0"/>
              </a:rPr>
              <a:t> + Mise en situation ;</a:t>
            </a:r>
          </a:p>
          <a:p>
            <a:r>
              <a:rPr lang="fr-FR" sz="2800" b="1" dirty="0" smtClean="0">
                <a:solidFill>
                  <a:schemeClr val="bg2">
                    <a:lumMod val="50000"/>
                  </a:schemeClr>
                </a:solidFill>
                <a:latin typeface="Arial Narrow" pitchFamily="34" charset="0"/>
              </a:rPr>
              <a:t> + Clarté des tâches ; </a:t>
            </a:r>
          </a:p>
          <a:p>
            <a:r>
              <a:rPr lang="fr-FR" sz="2800" b="1" dirty="0" smtClean="0">
                <a:solidFill>
                  <a:schemeClr val="bg2">
                    <a:lumMod val="50000"/>
                  </a:schemeClr>
                </a:solidFill>
                <a:latin typeface="Arial Narrow" pitchFamily="34" charset="0"/>
              </a:rPr>
              <a:t> + Objectifs de formation ;</a:t>
            </a:r>
          </a:p>
          <a:p>
            <a:r>
              <a:rPr lang="fr-FR" sz="2800" b="1" dirty="0" smtClean="0">
                <a:solidFill>
                  <a:schemeClr val="bg2">
                    <a:lumMod val="50000"/>
                  </a:schemeClr>
                </a:solidFill>
                <a:latin typeface="Arial Narrow" pitchFamily="34" charset="0"/>
              </a:rPr>
              <a:t> + Critères de réussite ;</a:t>
            </a:r>
          </a:p>
          <a:p>
            <a:r>
              <a:rPr lang="fr-FR" sz="2800" b="1" dirty="0" smtClean="0">
                <a:solidFill>
                  <a:schemeClr val="bg2">
                    <a:lumMod val="50000"/>
                  </a:schemeClr>
                </a:solidFill>
                <a:latin typeface="Arial Narrow" pitchFamily="34" charset="0"/>
              </a:rPr>
              <a:t> + Accompagnement du professeur.</a:t>
            </a:r>
          </a:p>
        </p:txBody>
      </p:sp>
      <p:grpSp>
        <p:nvGrpSpPr>
          <p:cNvPr id="13" name="Groupe 15"/>
          <p:cNvGrpSpPr/>
          <p:nvPr/>
        </p:nvGrpSpPr>
        <p:grpSpPr>
          <a:xfrm>
            <a:off x="5580456" y="1491630"/>
            <a:ext cx="3096000" cy="3096344"/>
            <a:chOff x="5004392" y="1779662"/>
            <a:chExt cx="3096000" cy="3096344"/>
          </a:xfrm>
        </p:grpSpPr>
        <p:sp>
          <p:nvSpPr>
            <p:cNvPr id="16" name="Rectangle 15"/>
            <p:cNvSpPr/>
            <p:nvPr/>
          </p:nvSpPr>
          <p:spPr>
            <a:xfrm>
              <a:off x="5004392" y="1779662"/>
              <a:ext cx="309600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17" name="Groupe 12"/>
            <p:cNvGrpSpPr/>
            <p:nvPr/>
          </p:nvGrpSpPr>
          <p:grpSpPr>
            <a:xfrm>
              <a:off x="5184320" y="1959762"/>
              <a:ext cx="2736144" cy="2736144"/>
              <a:chOff x="4932040" y="1923678"/>
              <a:chExt cx="2736144" cy="2736144"/>
            </a:xfrm>
          </p:grpSpPr>
          <p:pic>
            <p:nvPicPr>
              <p:cNvPr id="18" name="Image 3" descr="puzzle_bleu.jpg"/>
              <p:cNvPicPr>
                <a:picLocks noChangeAspect="1"/>
              </p:cNvPicPr>
              <p:nvPr/>
            </p:nvPicPr>
            <p:blipFill>
              <a:blip r:embed="rId4" cstate="print"/>
              <a:stretch>
                <a:fillRect/>
              </a:stretch>
            </p:blipFill>
            <p:spPr>
              <a:xfrm>
                <a:off x="4932040" y="3407863"/>
                <a:ext cx="1440000" cy="1063918"/>
              </a:xfrm>
              <a:prstGeom prst="rect">
                <a:avLst/>
              </a:prstGeom>
            </p:spPr>
          </p:pic>
          <p:pic>
            <p:nvPicPr>
              <p:cNvPr id="19" name="Image 18" descr="puzzle_turquoise.jpg"/>
              <p:cNvPicPr>
                <a:picLocks noChangeAspect="1"/>
              </p:cNvPicPr>
              <p:nvPr/>
            </p:nvPicPr>
            <p:blipFill>
              <a:blip r:embed="rId5" cstate="print"/>
              <a:stretch>
                <a:fillRect/>
              </a:stretch>
            </p:blipFill>
            <p:spPr>
              <a:xfrm>
                <a:off x="6416225" y="3219822"/>
                <a:ext cx="1063918" cy="1440000"/>
              </a:xfrm>
              <a:prstGeom prst="rect">
                <a:avLst/>
              </a:prstGeom>
            </p:spPr>
          </p:pic>
          <p:pic>
            <p:nvPicPr>
              <p:cNvPr id="20" name="Image 19" descr="puzzle_rouge.jpg"/>
              <p:cNvPicPr>
                <a:picLocks noChangeAspect="1"/>
              </p:cNvPicPr>
              <p:nvPr/>
            </p:nvPicPr>
            <p:blipFill>
              <a:blip r:embed="rId6" cstate="print"/>
              <a:stretch>
                <a:fillRect/>
              </a:stretch>
            </p:blipFill>
            <p:spPr>
              <a:xfrm>
                <a:off x="6228184" y="2111719"/>
                <a:ext cx="1440000" cy="1063918"/>
              </a:xfrm>
              <a:prstGeom prst="rect">
                <a:avLst/>
              </a:prstGeom>
            </p:spPr>
          </p:pic>
          <p:pic>
            <p:nvPicPr>
              <p:cNvPr id="21" name="Image 20" descr="puzzle_vert.jpg"/>
              <p:cNvPicPr>
                <a:picLocks noChangeAspect="1"/>
              </p:cNvPicPr>
              <p:nvPr/>
            </p:nvPicPr>
            <p:blipFill>
              <a:blip r:embed="rId7" cstate="print"/>
              <a:stretch>
                <a:fillRect/>
              </a:stretch>
            </p:blipFill>
            <p:spPr>
              <a:xfrm>
                <a:off x="5120081" y="1923678"/>
                <a:ext cx="1063918" cy="1440000"/>
              </a:xfrm>
              <a:prstGeom prst="rect">
                <a:avLst/>
              </a:prstGeom>
            </p:spPr>
          </p:pic>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769441"/>
          </a:xfrm>
          <a:prstGeom prst="rect">
            <a:avLst/>
          </a:prstGeom>
          <a:noFill/>
        </p:spPr>
        <p:txBody>
          <a:bodyPr wrap="square" lIns="72000" rIns="72000" rtlCol="0">
            <a:spAutoFit/>
          </a:bodyPr>
          <a:lstStyle/>
          <a:p>
            <a:pPr algn="ctr"/>
            <a:r>
              <a:rPr lang="fr-FR" sz="4400" b="1" dirty="0" smtClean="0">
                <a:solidFill>
                  <a:schemeClr val="bg1"/>
                </a:solidFill>
                <a:latin typeface="Arial Narrow" pitchFamily="34" charset="0"/>
              </a:rPr>
              <a:t>Créer une ambiance de travail favorable</a:t>
            </a:r>
            <a:endParaRPr lang="fr-FR" sz="4400" b="1" dirty="0">
              <a:solidFill>
                <a:schemeClr val="bg1"/>
              </a:solidFill>
              <a:latin typeface="Arial Narrow" pitchFamily="34" charset="0"/>
            </a:endParaRPr>
          </a:p>
        </p:txBody>
      </p:sp>
      <p:sp>
        <p:nvSpPr>
          <p:cNvPr id="3" name="ZoneTexte 2"/>
          <p:cNvSpPr txBox="1"/>
          <p:nvPr/>
        </p:nvSpPr>
        <p:spPr>
          <a:xfrm>
            <a:off x="0" y="843558"/>
            <a:ext cx="9144000" cy="1077218"/>
          </a:xfrm>
          <a:prstGeom prst="rect">
            <a:avLst/>
          </a:prstGeom>
          <a:noFill/>
        </p:spPr>
        <p:txBody>
          <a:bodyPr wrap="square" rtlCol="0">
            <a:spAutoFit/>
          </a:bodyPr>
          <a:lstStyle/>
          <a:p>
            <a:pPr algn="ctr"/>
            <a:r>
              <a:rPr lang="fr-FR" sz="3200" b="1" dirty="0" smtClean="0">
                <a:solidFill>
                  <a:schemeClr val="bg2">
                    <a:lumMod val="25000"/>
                  </a:schemeClr>
                </a:solidFill>
                <a:latin typeface="Arial Narrow" pitchFamily="34" charset="0"/>
              </a:rPr>
              <a:t>La</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motivation des élèves…</a:t>
            </a:r>
            <a:r>
              <a:rPr lang="fr-FR" sz="3200" dirty="0" smtClean="0">
                <a:latin typeface="Arial Narrow" pitchFamily="34" charset="0"/>
              </a:rPr>
              <a:t> </a:t>
            </a:r>
            <a:r>
              <a:rPr lang="fr-FR" sz="3200" b="1" dirty="0" smtClean="0">
                <a:solidFill>
                  <a:schemeClr val="bg2">
                    <a:lumMod val="25000"/>
                  </a:schemeClr>
                </a:solidFill>
                <a:latin typeface="Arial Narrow" pitchFamily="34" charset="0"/>
              </a:rPr>
              <a:t>Pour une cohésion d’équipe !</a:t>
            </a:r>
          </a:p>
        </p:txBody>
      </p:sp>
      <p:sp>
        <p:nvSpPr>
          <p:cNvPr id="12" name="Rectangle 11">
            <a:hlinkClick r:id="" action="ppaction://hlinkshowjump?jump=firstslide"/>
          </p:cNvPr>
          <p:cNvSpPr/>
          <p:nvPr/>
        </p:nvSpPr>
        <p:spPr>
          <a:xfrm>
            <a:off x="395536" y="1419622"/>
            <a:ext cx="8352928"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bg2">
                    <a:lumMod val="50000"/>
                  </a:schemeClr>
                </a:solidFill>
                <a:latin typeface="Arial Narrow" pitchFamily="34" charset="0"/>
              </a:rPr>
              <a:t> + Mise en situation ;</a:t>
            </a:r>
          </a:p>
          <a:p>
            <a:r>
              <a:rPr lang="fr-FR" sz="2800" b="1" dirty="0" smtClean="0">
                <a:solidFill>
                  <a:schemeClr val="bg2">
                    <a:lumMod val="50000"/>
                  </a:schemeClr>
                </a:solidFill>
                <a:latin typeface="Arial Narrow" pitchFamily="34" charset="0"/>
              </a:rPr>
              <a:t> + Clarté des tâches ; </a:t>
            </a:r>
          </a:p>
          <a:p>
            <a:r>
              <a:rPr lang="fr-FR" sz="2800" b="1" dirty="0" smtClean="0">
                <a:solidFill>
                  <a:schemeClr val="bg2">
                    <a:lumMod val="50000"/>
                  </a:schemeClr>
                </a:solidFill>
                <a:latin typeface="Arial Narrow" pitchFamily="34" charset="0"/>
              </a:rPr>
              <a:t> + Objectifs de formation ;</a:t>
            </a:r>
          </a:p>
          <a:p>
            <a:r>
              <a:rPr lang="fr-FR" sz="2800" b="1" dirty="0" smtClean="0">
                <a:solidFill>
                  <a:schemeClr val="bg2">
                    <a:lumMod val="50000"/>
                  </a:schemeClr>
                </a:solidFill>
                <a:latin typeface="Arial Narrow" pitchFamily="34" charset="0"/>
              </a:rPr>
              <a:t> + Critères de réussite ;</a:t>
            </a:r>
          </a:p>
          <a:p>
            <a:r>
              <a:rPr lang="fr-FR" sz="2800" b="1" dirty="0" smtClean="0">
                <a:solidFill>
                  <a:schemeClr val="bg2">
                    <a:lumMod val="50000"/>
                  </a:schemeClr>
                </a:solidFill>
                <a:latin typeface="Arial Narrow" pitchFamily="34" charset="0"/>
              </a:rPr>
              <a:t> + Accompagnement du professeur.</a:t>
            </a:r>
          </a:p>
        </p:txBody>
      </p:sp>
      <p:pic>
        <p:nvPicPr>
          <p:cNvPr id="13" name="Image 12" descr="symbole_equipe_motivee.jpg">
            <a:hlinkClick r:id="" action="ppaction://hlinkshowjump?jump=firstslide"/>
          </p:cNvPr>
          <p:cNvPicPr>
            <a:picLocks noChangeAspect="1"/>
          </p:cNvPicPr>
          <p:nvPr/>
        </p:nvPicPr>
        <p:blipFill>
          <a:blip r:embed="rId4" cstate="print"/>
          <a:stretch>
            <a:fillRect/>
          </a:stretch>
        </p:blipFill>
        <p:spPr>
          <a:xfrm>
            <a:off x="5976456" y="1887802"/>
            <a:ext cx="2304000" cy="230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Image 1" descr="fond.jpg"/>
          <p:cNvPicPr>
            <a:picLocks noChangeAspect="1"/>
          </p:cNvPicPr>
          <p:nvPr/>
        </p:nvPicPr>
        <p:blipFill>
          <a:blip r:embed="rId4" cstate="print"/>
          <a:stretch>
            <a:fillRect/>
          </a:stretch>
        </p:blipFill>
        <p:spPr>
          <a:xfrm>
            <a:off x="0" y="0"/>
            <a:ext cx="9144000" cy="4154512"/>
          </a:xfrm>
          <a:prstGeom prst="rect">
            <a:avLst/>
          </a:prstGeom>
        </p:spPr>
      </p:pic>
      <p:sp>
        <p:nvSpPr>
          <p:cNvPr id="3" name="ZoneTexte 2"/>
          <p:cNvSpPr txBox="1"/>
          <p:nvPr/>
        </p:nvSpPr>
        <p:spPr>
          <a:xfrm>
            <a:off x="0" y="-20538"/>
            <a:ext cx="9143999" cy="707886"/>
          </a:xfrm>
          <a:prstGeom prst="rect">
            <a:avLst/>
          </a:prstGeom>
          <a:noFill/>
        </p:spPr>
        <p:txBody>
          <a:bodyPr wrap="square" rtlCol="0">
            <a:spAutoFit/>
          </a:bodyPr>
          <a:lstStyle/>
          <a:p>
            <a:pPr algn="ctr"/>
            <a:r>
              <a:rPr lang="fr-FR" sz="4000" b="1" dirty="0" smtClean="0">
                <a:solidFill>
                  <a:schemeClr val="bg2">
                    <a:lumMod val="50000"/>
                  </a:schemeClr>
                </a:solidFill>
                <a:latin typeface="Arial Narrow" pitchFamily="34" charset="0"/>
              </a:rPr>
              <a:t>… Vers une pédagogie collaborative</a:t>
            </a:r>
            <a:endParaRPr lang="fr-FR" sz="4000" b="1" dirty="0">
              <a:solidFill>
                <a:schemeClr val="bg2">
                  <a:lumMod val="50000"/>
                </a:schemeClr>
              </a:solidFill>
              <a:latin typeface="Arial Narrow" pitchFamily="34" charset="0"/>
            </a:endParaRPr>
          </a:p>
        </p:txBody>
      </p:sp>
      <p:sp>
        <p:nvSpPr>
          <p:cNvPr id="5" name="Rectangle 4"/>
          <p:cNvSpPr/>
          <p:nvPr/>
        </p:nvSpPr>
        <p:spPr>
          <a:xfrm>
            <a:off x="0" y="4155926"/>
            <a:ext cx="9144000" cy="7920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Arial Narrow" pitchFamily="34" charset="0"/>
              </a:rPr>
              <a:t>Pour développer l’autonomie, le sens des responsabilités, le comportement citoyen…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solidFill>
                <a:latin typeface="Arial Narrow" pitchFamily="34" charset="0"/>
              </a:rPr>
              <a:t>Structurer les activités  </a:t>
            </a:r>
            <a:endParaRPr lang="fr-FR" sz="6600" b="1" dirty="0">
              <a:solidFill>
                <a:schemeClr val="bg1"/>
              </a:solidFill>
              <a:latin typeface="Arial Narrow" pitchFamily="34" charset="0"/>
            </a:endParaRPr>
          </a:p>
        </p:txBody>
      </p:sp>
      <p:sp>
        <p:nvSpPr>
          <p:cNvPr id="12" name="Rectangle 11"/>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latin typeface="Arial Narrow" pitchFamily="34" charset="0"/>
            </a:endParaRPr>
          </a:p>
        </p:txBody>
      </p:sp>
      <p:pic>
        <p:nvPicPr>
          <p:cNvPr id="6" name="Image 5" descr="puzzle_jaune.jpg"/>
          <p:cNvPicPr>
            <a:picLocks noChangeAspect="1"/>
          </p:cNvPicPr>
          <p:nvPr/>
        </p:nvPicPr>
        <p:blipFill>
          <a:blip r:embed="rId4" cstate="print"/>
          <a:stretch>
            <a:fillRect/>
          </a:stretch>
        </p:blipFill>
        <p:spPr>
          <a:xfrm rot="704723">
            <a:off x="583659" y="3291910"/>
            <a:ext cx="1063915" cy="1440000"/>
          </a:xfrm>
          <a:prstGeom prst="rect">
            <a:avLst/>
          </a:prstGeom>
        </p:spPr>
      </p:pic>
      <p:pic>
        <p:nvPicPr>
          <p:cNvPr id="7" name="Image 6" descr="puzzle_bleu.jpg"/>
          <p:cNvPicPr>
            <a:picLocks noChangeAspect="1"/>
          </p:cNvPicPr>
          <p:nvPr/>
        </p:nvPicPr>
        <p:blipFill>
          <a:blip r:embed="rId5" cstate="print"/>
          <a:stretch>
            <a:fillRect/>
          </a:stretch>
        </p:blipFill>
        <p:spPr>
          <a:xfrm rot="21157472">
            <a:off x="1719742" y="3479951"/>
            <a:ext cx="1440000" cy="1063919"/>
          </a:xfrm>
          <a:prstGeom prst="rect">
            <a:avLst/>
          </a:prstGeom>
        </p:spPr>
      </p:pic>
      <p:pic>
        <p:nvPicPr>
          <p:cNvPr id="8" name="Image 7" descr="puzzle_rose.jpg"/>
          <p:cNvPicPr>
            <a:picLocks noChangeAspect="1"/>
          </p:cNvPicPr>
          <p:nvPr/>
        </p:nvPicPr>
        <p:blipFill>
          <a:blip r:embed="rId6" cstate="print"/>
          <a:stretch>
            <a:fillRect/>
          </a:stretch>
        </p:blipFill>
        <p:spPr>
          <a:xfrm rot="689045">
            <a:off x="3303918" y="3479953"/>
            <a:ext cx="1440000" cy="1063915"/>
          </a:xfrm>
          <a:prstGeom prst="rect">
            <a:avLst/>
          </a:prstGeom>
        </p:spPr>
      </p:pic>
      <p:pic>
        <p:nvPicPr>
          <p:cNvPr id="9" name="Image 8" descr="puzzle_turquoise.jpg"/>
          <p:cNvPicPr>
            <a:picLocks noChangeAspect="1"/>
          </p:cNvPicPr>
          <p:nvPr/>
        </p:nvPicPr>
        <p:blipFill>
          <a:blip r:embed="rId7" cstate="print"/>
          <a:stretch>
            <a:fillRect/>
          </a:stretch>
        </p:blipFill>
        <p:spPr>
          <a:xfrm rot="20670445">
            <a:off x="4832131" y="3291910"/>
            <a:ext cx="1063915" cy="1440000"/>
          </a:xfrm>
          <a:prstGeom prst="rect">
            <a:avLst/>
          </a:prstGeom>
        </p:spPr>
      </p:pic>
      <p:pic>
        <p:nvPicPr>
          <p:cNvPr id="10" name="Image 9" descr="puzzle_rouge.jpg"/>
          <p:cNvPicPr>
            <a:picLocks noChangeAspect="1"/>
          </p:cNvPicPr>
          <p:nvPr/>
        </p:nvPicPr>
        <p:blipFill>
          <a:blip r:embed="rId8" cstate="print"/>
          <a:stretch>
            <a:fillRect/>
          </a:stretch>
        </p:blipFill>
        <p:spPr>
          <a:xfrm rot="481229">
            <a:off x="5968214" y="3479953"/>
            <a:ext cx="1440000" cy="1063915"/>
          </a:xfrm>
          <a:prstGeom prst="rect">
            <a:avLst/>
          </a:prstGeom>
        </p:spPr>
      </p:pic>
      <p:pic>
        <p:nvPicPr>
          <p:cNvPr id="11" name="Image 10" descr="puzzle_vert.jpg"/>
          <p:cNvPicPr>
            <a:picLocks noChangeAspect="1"/>
          </p:cNvPicPr>
          <p:nvPr/>
        </p:nvPicPr>
        <p:blipFill>
          <a:blip r:embed="rId9" cstate="print"/>
          <a:stretch>
            <a:fillRect/>
          </a:stretch>
        </p:blipFill>
        <p:spPr>
          <a:xfrm rot="687806">
            <a:off x="7496423" y="3291910"/>
            <a:ext cx="1063919" cy="1440000"/>
          </a:xfrm>
          <a:prstGeom prst="rect">
            <a:avLst/>
          </a:prstGeom>
        </p:spPr>
      </p:pic>
      <p:sp>
        <p:nvSpPr>
          <p:cNvPr id="14" name="Rectangle 13"/>
          <p:cNvSpPr/>
          <p:nvPr/>
        </p:nvSpPr>
        <p:spPr>
          <a:xfrm>
            <a:off x="395536" y="2427734"/>
            <a:ext cx="83529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accent1">
                    <a:lumMod val="50000"/>
                  </a:schemeClr>
                </a:solidFill>
                <a:latin typeface="Arial Narrow" pitchFamily="34" charset="0"/>
              </a:rPr>
              <a:t>Une organisation s’impose !</a:t>
            </a:r>
            <a:endParaRPr lang="fr-FR" sz="36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solidFill>
                <a:latin typeface="Arial Narrow" pitchFamily="34" charset="0"/>
              </a:rPr>
              <a:t>Structurer les activités  </a:t>
            </a:r>
            <a:endParaRPr lang="fr-FR" sz="6600" b="1" dirty="0">
              <a:solidFill>
                <a:schemeClr val="bg1"/>
              </a:solidFill>
              <a:latin typeface="Arial Narrow" pitchFamily="34" charset="0"/>
            </a:endParaRPr>
          </a:p>
        </p:txBody>
      </p:sp>
      <p:sp>
        <p:nvSpPr>
          <p:cNvPr id="12" name="Rectangle 11"/>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latin typeface="Arial Narrow" pitchFamily="34" charset="0"/>
            </a:endParaRPr>
          </a:p>
        </p:txBody>
      </p:sp>
      <p:pic>
        <p:nvPicPr>
          <p:cNvPr id="6" name="Image 5" descr="puzzle_jaune.jpg"/>
          <p:cNvPicPr>
            <a:picLocks noChangeAspect="1"/>
          </p:cNvPicPr>
          <p:nvPr/>
        </p:nvPicPr>
        <p:blipFill>
          <a:blip r:embed="rId3" cstate="print"/>
          <a:stretch>
            <a:fillRect/>
          </a:stretch>
        </p:blipFill>
        <p:spPr>
          <a:xfrm>
            <a:off x="583659" y="3291910"/>
            <a:ext cx="1063915" cy="1440000"/>
          </a:xfrm>
          <a:prstGeom prst="rect">
            <a:avLst/>
          </a:prstGeom>
        </p:spPr>
      </p:pic>
      <p:pic>
        <p:nvPicPr>
          <p:cNvPr id="7" name="Image 6" descr="puzzle_bleu.jpg"/>
          <p:cNvPicPr>
            <a:picLocks noChangeAspect="1"/>
          </p:cNvPicPr>
          <p:nvPr/>
        </p:nvPicPr>
        <p:blipFill>
          <a:blip r:embed="rId4" cstate="print"/>
          <a:stretch>
            <a:fillRect/>
          </a:stretch>
        </p:blipFill>
        <p:spPr>
          <a:xfrm>
            <a:off x="1719742" y="3479951"/>
            <a:ext cx="1440000" cy="1063919"/>
          </a:xfrm>
          <a:prstGeom prst="rect">
            <a:avLst/>
          </a:prstGeom>
        </p:spPr>
      </p:pic>
      <p:pic>
        <p:nvPicPr>
          <p:cNvPr id="8" name="Image 7" descr="puzzle_rose.jpg"/>
          <p:cNvPicPr>
            <a:picLocks noChangeAspect="1"/>
          </p:cNvPicPr>
          <p:nvPr/>
        </p:nvPicPr>
        <p:blipFill>
          <a:blip r:embed="rId5" cstate="print"/>
          <a:stretch>
            <a:fillRect/>
          </a:stretch>
        </p:blipFill>
        <p:spPr>
          <a:xfrm>
            <a:off x="3303918" y="3479953"/>
            <a:ext cx="1440000" cy="1063915"/>
          </a:xfrm>
          <a:prstGeom prst="rect">
            <a:avLst/>
          </a:prstGeom>
        </p:spPr>
      </p:pic>
      <p:pic>
        <p:nvPicPr>
          <p:cNvPr id="9" name="Image 8" descr="puzzle_turquoise.jpg"/>
          <p:cNvPicPr>
            <a:picLocks noChangeAspect="1"/>
          </p:cNvPicPr>
          <p:nvPr/>
        </p:nvPicPr>
        <p:blipFill>
          <a:blip r:embed="rId6" cstate="print"/>
          <a:stretch>
            <a:fillRect/>
          </a:stretch>
        </p:blipFill>
        <p:spPr>
          <a:xfrm>
            <a:off x="4832131" y="3291910"/>
            <a:ext cx="1063915" cy="1440000"/>
          </a:xfrm>
          <a:prstGeom prst="rect">
            <a:avLst/>
          </a:prstGeom>
        </p:spPr>
      </p:pic>
      <p:pic>
        <p:nvPicPr>
          <p:cNvPr id="10" name="Image 9" descr="puzzle_rouge.jpg"/>
          <p:cNvPicPr>
            <a:picLocks noChangeAspect="1"/>
          </p:cNvPicPr>
          <p:nvPr/>
        </p:nvPicPr>
        <p:blipFill>
          <a:blip r:embed="rId7" cstate="print"/>
          <a:stretch>
            <a:fillRect/>
          </a:stretch>
        </p:blipFill>
        <p:spPr>
          <a:xfrm>
            <a:off x="5968214" y="3479953"/>
            <a:ext cx="1440000" cy="1063915"/>
          </a:xfrm>
          <a:prstGeom prst="rect">
            <a:avLst/>
          </a:prstGeom>
        </p:spPr>
      </p:pic>
      <p:pic>
        <p:nvPicPr>
          <p:cNvPr id="11" name="Image 10" descr="puzzle_vert.jpg"/>
          <p:cNvPicPr>
            <a:picLocks noChangeAspect="1"/>
          </p:cNvPicPr>
          <p:nvPr/>
        </p:nvPicPr>
        <p:blipFill>
          <a:blip r:embed="rId8" cstate="print"/>
          <a:stretch>
            <a:fillRect/>
          </a:stretch>
        </p:blipFill>
        <p:spPr>
          <a:xfrm>
            <a:off x="7496423" y="3291910"/>
            <a:ext cx="1063919" cy="1440000"/>
          </a:xfrm>
          <a:prstGeom prst="rect">
            <a:avLst/>
          </a:prstGeom>
        </p:spPr>
      </p:pic>
      <p:sp>
        <p:nvSpPr>
          <p:cNvPr id="14" name="Rectangle 13"/>
          <p:cNvSpPr/>
          <p:nvPr/>
        </p:nvSpPr>
        <p:spPr>
          <a:xfrm>
            <a:off x="395536" y="2427734"/>
            <a:ext cx="83529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accent1">
                    <a:lumMod val="50000"/>
                  </a:schemeClr>
                </a:solidFill>
                <a:latin typeface="Arial Narrow" pitchFamily="34" charset="0"/>
              </a:rPr>
              <a:t>Une organisation s’impose !</a:t>
            </a:r>
            <a:endParaRPr lang="fr-FR" sz="36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solidFill>
                <a:latin typeface="Arial Narrow" pitchFamily="34" charset="0"/>
              </a:rPr>
              <a:t>Structurer les activités  </a:t>
            </a:r>
            <a:endParaRPr lang="fr-FR" sz="6600" b="1" dirty="0">
              <a:solidFill>
                <a:schemeClr val="bg1"/>
              </a:solidFill>
              <a:latin typeface="Arial Narrow" pitchFamily="34" charset="0"/>
            </a:endParaRPr>
          </a:p>
        </p:txBody>
      </p:sp>
      <p:sp>
        <p:nvSpPr>
          <p:cNvPr id="12" name="Rectangle 11"/>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p>
        </p:txBody>
      </p:sp>
      <p:pic>
        <p:nvPicPr>
          <p:cNvPr id="6" name="Image 5" descr="puzzle_jaune.jpg"/>
          <p:cNvPicPr>
            <a:picLocks noChangeAspect="1"/>
          </p:cNvPicPr>
          <p:nvPr/>
        </p:nvPicPr>
        <p:blipFill>
          <a:blip r:embed="rId4" cstate="print"/>
          <a:stretch>
            <a:fillRect/>
          </a:stretch>
        </p:blipFill>
        <p:spPr>
          <a:xfrm>
            <a:off x="583659" y="3291910"/>
            <a:ext cx="1063915" cy="1440000"/>
          </a:xfrm>
          <a:prstGeom prst="rect">
            <a:avLst/>
          </a:prstGeom>
        </p:spPr>
      </p:pic>
      <p:pic>
        <p:nvPicPr>
          <p:cNvPr id="7" name="Image 6" descr="puzzle_bleu.jpg"/>
          <p:cNvPicPr>
            <a:picLocks noChangeAspect="1"/>
          </p:cNvPicPr>
          <p:nvPr/>
        </p:nvPicPr>
        <p:blipFill>
          <a:blip r:embed="rId5" cstate="print"/>
          <a:stretch>
            <a:fillRect/>
          </a:stretch>
        </p:blipFill>
        <p:spPr>
          <a:xfrm>
            <a:off x="1719742" y="3479951"/>
            <a:ext cx="1440000" cy="1063919"/>
          </a:xfrm>
          <a:prstGeom prst="rect">
            <a:avLst/>
          </a:prstGeom>
        </p:spPr>
      </p:pic>
      <p:pic>
        <p:nvPicPr>
          <p:cNvPr id="8" name="Image 7" descr="puzzle_rose.jpg"/>
          <p:cNvPicPr>
            <a:picLocks noChangeAspect="1"/>
          </p:cNvPicPr>
          <p:nvPr/>
        </p:nvPicPr>
        <p:blipFill>
          <a:blip r:embed="rId6" cstate="print"/>
          <a:stretch>
            <a:fillRect/>
          </a:stretch>
        </p:blipFill>
        <p:spPr>
          <a:xfrm>
            <a:off x="3303918" y="3479953"/>
            <a:ext cx="1440000" cy="1063915"/>
          </a:xfrm>
          <a:prstGeom prst="rect">
            <a:avLst/>
          </a:prstGeom>
        </p:spPr>
      </p:pic>
      <p:pic>
        <p:nvPicPr>
          <p:cNvPr id="9" name="Image 8" descr="puzzle_turquoise.jpg"/>
          <p:cNvPicPr>
            <a:picLocks noChangeAspect="1"/>
          </p:cNvPicPr>
          <p:nvPr/>
        </p:nvPicPr>
        <p:blipFill>
          <a:blip r:embed="rId7" cstate="print"/>
          <a:stretch>
            <a:fillRect/>
          </a:stretch>
        </p:blipFill>
        <p:spPr>
          <a:xfrm>
            <a:off x="4832131" y="3291910"/>
            <a:ext cx="1063915" cy="1440000"/>
          </a:xfrm>
          <a:prstGeom prst="rect">
            <a:avLst/>
          </a:prstGeom>
        </p:spPr>
      </p:pic>
      <p:pic>
        <p:nvPicPr>
          <p:cNvPr id="10" name="Image 9" descr="puzzle_rouge.jpg"/>
          <p:cNvPicPr>
            <a:picLocks noChangeAspect="1"/>
          </p:cNvPicPr>
          <p:nvPr/>
        </p:nvPicPr>
        <p:blipFill>
          <a:blip r:embed="rId8" cstate="print"/>
          <a:stretch>
            <a:fillRect/>
          </a:stretch>
        </p:blipFill>
        <p:spPr>
          <a:xfrm>
            <a:off x="5968214" y="3479953"/>
            <a:ext cx="1440000" cy="1063915"/>
          </a:xfrm>
          <a:prstGeom prst="rect">
            <a:avLst/>
          </a:prstGeom>
        </p:spPr>
      </p:pic>
      <p:pic>
        <p:nvPicPr>
          <p:cNvPr id="11" name="Image 10" descr="puzzle_vert.jpg"/>
          <p:cNvPicPr>
            <a:picLocks noChangeAspect="1"/>
          </p:cNvPicPr>
          <p:nvPr/>
        </p:nvPicPr>
        <p:blipFill>
          <a:blip r:embed="rId9" cstate="print"/>
          <a:stretch>
            <a:fillRect/>
          </a:stretch>
        </p:blipFill>
        <p:spPr>
          <a:xfrm>
            <a:off x="7496423" y="3291910"/>
            <a:ext cx="1063919" cy="1440000"/>
          </a:xfrm>
          <a:prstGeom prst="rect">
            <a:avLst/>
          </a:prstGeom>
        </p:spPr>
      </p:pic>
      <p:sp>
        <p:nvSpPr>
          <p:cNvPr id="13" name="Rectangle 12"/>
          <p:cNvSpPr/>
          <p:nvPr/>
        </p:nvSpPr>
        <p:spPr>
          <a:xfrm>
            <a:off x="395536" y="1131590"/>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accent1">
                    <a:lumMod val="50000"/>
                  </a:schemeClr>
                </a:solidFill>
                <a:latin typeface="Arial Narrow" pitchFamily="34" charset="0"/>
              </a:rPr>
              <a:t>Identifier les productions… pour mobiliser les élèves.</a:t>
            </a:r>
          </a:p>
          <a:p>
            <a:endParaRPr lang="fr-FR" sz="1000" dirty="0" smtClean="0">
              <a:solidFill>
                <a:schemeClr val="accent1">
                  <a:lumMod val="50000"/>
                </a:schemeClr>
              </a:solidFill>
              <a:latin typeface="Arial Narrow" pitchFamily="34" charset="0"/>
            </a:endParaRPr>
          </a:p>
          <a:p>
            <a:r>
              <a:rPr lang="fr-FR" sz="2400" dirty="0" smtClean="0">
                <a:solidFill>
                  <a:schemeClr val="accent1">
                    <a:lumMod val="50000"/>
                  </a:schemeClr>
                </a:solidFill>
                <a:latin typeface="Arial Narrow" pitchFamily="34" charset="0"/>
              </a:rPr>
              <a:t> + Identification des activités ;</a:t>
            </a:r>
          </a:p>
          <a:p>
            <a:r>
              <a:rPr lang="fr-FR" sz="2400" dirty="0" smtClean="0">
                <a:solidFill>
                  <a:schemeClr val="accent1">
                    <a:lumMod val="50000"/>
                  </a:schemeClr>
                </a:solidFill>
                <a:latin typeface="Arial Narrow" pitchFamily="34" charset="0"/>
              </a:rPr>
              <a:t> + Clarté des consignes ;</a:t>
            </a:r>
          </a:p>
          <a:p>
            <a:r>
              <a:rPr lang="fr-FR" sz="2400" dirty="0" smtClean="0">
                <a:solidFill>
                  <a:schemeClr val="accent1">
                    <a:lumMod val="50000"/>
                  </a:schemeClr>
                </a:solidFill>
                <a:latin typeface="Arial Narrow" pitchFamily="34" charset="0"/>
              </a:rPr>
              <a:t> + Qualité des documents de guidance.</a:t>
            </a:r>
            <a:endParaRPr lang="fr-FR" sz="24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solidFill>
                <a:latin typeface="Arial Narrow" pitchFamily="34" charset="0"/>
              </a:rPr>
              <a:t>Structurer les activités  </a:t>
            </a:r>
            <a:endParaRPr lang="fr-FR" sz="6600" b="1" dirty="0">
              <a:solidFill>
                <a:schemeClr val="bg1"/>
              </a:solidFill>
              <a:latin typeface="Arial Narrow" pitchFamily="34" charset="0"/>
            </a:endParaRPr>
          </a:p>
        </p:txBody>
      </p:sp>
      <p:sp>
        <p:nvSpPr>
          <p:cNvPr id="12" name="Rectangle 11"/>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p>
        </p:txBody>
      </p:sp>
      <p:pic>
        <p:nvPicPr>
          <p:cNvPr id="6" name="Image 5" descr="puzzle_jaune.jpg"/>
          <p:cNvPicPr>
            <a:picLocks noChangeAspect="1"/>
          </p:cNvPicPr>
          <p:nvPr/>
        </p:nvPicPr>
        <p:blipFill>
          <a:blip r:embed="rId3" cstate="print"/>
          <a:stretch>
            <a:fillRect/>
          </a:stretch>
        </p:blipFill>
        <p:spPr>
          <a:xfrm>
            <a:off x="583659" y="3291910"/>
            <a:ext cx="1063915" cy="1440000"/>
          </a:xfrm>
          <a:prstGeom prst="rect">
            <a:avLst/>
          </a:prstGeom>
        </p:spPr>
      </p:pic>
      <p:pic>
        <p:nvPicPr>
          <p:cNvPr id="7" name="Image 6" descr="puzzle_bleu.jpg"/>
          <p:cNvPicPr>
            <a:picLocks noChangeAspect="1"/>
          </p:cNvPicPr>
          <p:nvPr/>
        </p:nvPicPr>
        <p:blipFill>
          <a:blip r:embed="rId4" cstate="print"/>
          <a:stretch>
            <a:fillRect/>
          </a:stretch>
        </p:blipFill>
        <p:spPr>
          <a:xfrm>
            <a:off x="1719742" y="3479951"/>
            <a:ext cx="1440000" cy="1063919"/>
          </a:xfrm>
          <a:prstGeom prst="rect">
            <a:avLst/>
          </a:prstGeom>
        </p:spPr>
      </p:pic>
      <p:pic>
        <p:nvPicPr>
          <p:cNvPr id="8" name="Image 7" descr="puzzle_rose.jpg"/>
          <p:cNvPicPr>
            <a:picLocks noChangeAspect="1"/>
          </p:cNvPicPr>
          <p:nvPr/>
        </p:nvPicPr>
        <p:blipFill>
          <a:blip r:embed="rId5" cstate="print"/>
          <a:stretch>
            <a:fillRect/>
          </a:stretch>
        </p:blipFill>
        <p:spPr>
          <a:xfrm>
            <a:off x="3303918" y="3479953"/>
            <a:ext cx="1440000" cy="1063915"/>
          </a:xfrm>
          <a:prstGeom prst="rect">
            <a:avLst/>
          </a:prstGeom>
        </p:spPr>
      </p:pic>
      <p:pic>
        <p:nvPicPr>
          <p:cNvPr id="9" name="Image 8" descr="puzzle_turquoise.jpg"/>
          <p:cNvPicPr>
            <a:picLocks noChangeAspect="1"/>
          </p:cNvPicPr>
          <p:nvPr/>
        </p:nvPicPr>
        <p:blipFill>
          <a:blip r:embed="rId6" cstate="print"/>
          <a:stretch>
            <a:fillRect/>
          </a:stretch>
        </p:blipFill>
        <p:spPr>
          <a:xfrm>
            <a:off x="4832131" y="3291910"/>
            <a:ext cx="1063915" cy="1440000"/>
          </a:xfrm>
          <a:prstGeom prst="rect">
            <a:avLst/>
          </a:prstGeom>
        </p:spPr>
      </p:pic>
      <p:pic>
        <p:nvPicPr>
          <p:cNvPr id="10" name="Image 9" descr="puzzle_rouge.jpg"/>
          <p:cNvPicPr>
            <a:picLocks noChangeAspect="1"/>
          </p:cNvPicPr>
          <p:nvPr/>
        </p:nvPicPr>
        <p:blipFill>
          <a:blip r:embed="rId7" cstate="print"/>
          <a:stretch>
            <a:fillRect/>
          </a:stretch>
        </p:blipFill>
        <p:spPr>
          <a:xfrm>
            <a:off x="5968214" y="3479953"/>
            <a:ext cx="1440000" cy="1063915"/>
          </a:xfrm>
          <a:prstGeom prst="rect">
            <a:avLst/>
          </a:prstGeom>
        </p:spPr>
      </p:pic>
      <p:pic>
        <p:nvPicPr>
          <p:cNvPr id="11" name="Image 10" descr="puzzle_vert.jpg"/>
          <p:cNvPicPr>
            <a:picLocks noChangeAspect="1"/>
          </p:cNvPicPr>
          <p:nvPr/>
        </p:nvPicPr>
        <p:blipFill>
          <a:blip r:embed="rId8" cstate="print"/>
          <a:stretch>
            <a:fillRect/>
          </a:stretch>
        </p:blipFill>
        <p:spPr>
          <a:xfrm>
            <a:off x="7496423" y="3291910"/>
            <a:ext cx="1063919" cy="1440000"/>
          </a:xfrm>
          <a:prstGeom prst="rect">
            <a:avLst/>
          </a:prstGeom>
        </p:spPr>
      </p:pic>
      <p:sp>
        <p:nvSpPr>
          <p:cNvPr id="13" name="Rectangle 12"/>
          <p:cNvSpPr/>
          <p:nvPr/>
        </p:nvSpPr>
        <p:spPr>
          <a:xfrm>
            <a:off x="395536" y="1131590"/>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pPr algn="ctr"/>
            <a:r>
              <a:rPr lang="fr-FR" sz="2400" b="1" dirty="0" smtClean="0">
                <a:solidFill>
                  <a:schemeClr val="accent1">
                    <a:lumMod val="50000"/>
                  </a:schemeClr>
                </a:solidFill>
                <a:latin typeface="Arial Narrow" pitchFamily="34" charset="0"/>
              </a:rPr>
              <a:t>Planifier les tâches… pour maîtriser la progression annuelle.</a:t>
            </a:r>
          </a:p>
          <a:p>
            <a:endParaRPr lang="fr-FR" sz="2800" dirty="0" smtClean="0">
              <a:solidFill>
                <a:schemeClr val="accent1">
                  <a:lumMod val="50000"/>
                </a:schemeClr>
              </a:solidFill>
              <a:latin typeface="Arial Narrow" pitchFamily="34" charset="0"/>
            </a:endParaRPr>
          </a:p>
          <a:p>
            <a:r>
              <a:rPr lang="fr-FR" sz="2400" dirty="0" smtClean="0">
                <a:solidFill>
                  <a:schemeClr val="accent1">
                    <a:lumMod val="50000"/>
                  </a:schemeClr>
                </a:solidFill>
                <a:latin typeface="Arial Narrow" pitchFamily="34" charset="0"/>
              </a:rPr>
              <a:t> + Articuler les différents temps de travail (En équipe, en binôme ou seul) ; </a:t>
            </a:r>
          </a:p>
          <a:p>
            <a:r>
              <a:rPr lang="fr-FR" sz="2400" dirty="0" smtClean="0">
                <a:solidFill>
                  <a:schemeClr val="accent1">
                    <a:lumMod val="50000"/>
                  </a:schemeClr>
                </a:solidFill>
                <a:latin typeface="Arial Narrow" pitchFamily="34" charset="0"/>
              </a:rPr>
              <a:t> + Gérer et rythmer les temps de travail.</a:t>
            </a:r>
            <a:endParaRPr lang="fr-FR" sz="24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95000"/>
                  </a:schemeClr>
                </a:solidFill>
                <a:latin typeface="Arial Narrow" pitchFamily="34" charset="0"/>
              </a:rPr>
              <a:t>Structurer les activités  </a:t>
            </a:r>
            <a:endParaRPr lang="fr-FR" sz="6600" b="1" dirty="0">
              <a:solidFill>
                <a:schemeClr val="bg1">
                  <a:lumMod val="95000"/>
                </a:schemeClr>
              </a:solidFill>
              <a:latin typeface="Arial Narrow" pitchFamily="34" charset="0"/>
            </a:endParaRPr>
          </a:p>
        </p:txBody>
      </p:sp>
      <p:sp>
        <p:nvSpPr>
          <p:cNvPr id="12" name="Rectangle 11"/>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p>
        </p:txBody>
      </p:sp>
      <p:pic>
        <p:nvPicPr>
          <p:cNvPr id="6" name="Image 5" descr="puzzle_jaune.jpg"/>
          <p:cNvPicPr>
            <a:picLocks noChangeAspect="1"/>
          </p:cNvPicPr>
          <p:nvPr/>
        </p:nvPicPr>
        <p:blipFill>
          <a:blip r:embed="rId3" cstate="print"/>
          <a:stretch>
            <a:fillRect/>
          </a:stretch>
        </p:blipFill>
        <p:spPr>
          <a:xfrm>
            <a:off x="583659" y="3291910"/>
            <a:ext cx="1063915" cy="1440000"/>
          </a:xfrm>
          <a:prstGeom prst="rect">
            <a:avLst/>
          </a:prstGeom>
        </p:spPr>
      </p:pic>
      <p:pic>
        <p:nvPicPr>
          <p:cNvPr id="7" name="Image 6" descr="puzzle_bleu.jpg"/>
          <p:cNvPicPr>
            <a:picLocks noChangeAspect="1"/>
          </p:cNvPicPr>
          <p:nvPr/>
        </p:nvPicPr>
        <p:blipFill>
          <a:blip r:embed="rId4" cstate="print"/>
          <a:stretch>
            <a:fillRect/>
          </a:stretch>
        </p:blipFill>
        <p:spPr>
          <a:xfrm>
            <a:off x="1719742" y="3479951"/>
            <a:ext cx="1440000" cy="1063919"/>
          </a:xfrm>
          <a:prstGeom prst="rect">
            <a:avLst/>
          </a:prstGeom>
        </p:spPr>
      </p:pic>
      <p:pic>
        <p:nvPicPr>
          <p:cNvPr id="8" name="Image 7" descr="puzzle_rose.jpg"/>
          <p:cNvPicPr>
            <a:picLocks noChangeAspect="1"/>
          </p:cNvPicPr>
          <p:nvPr/>
        </p:nvPicPr>
        <p:blipFill>
          <a:blip r:embed="rId5" cstate="print"/>
          <a:stretch>
            <a:fillRect/>
          </a:stretch>
        </p:blipFill>
        <p:spPr>
          <a:xfrm>
            <a:off x="3303918" y="3479953"/>
            <a:ext cx="1440000" cy="1063915"/>
          </a:xfrm>
          <a:prstGeom prst="rect">
            <a:avLst/>
          </a:prstGeom>
        </p:spPr>
      </p:pic>
      <p:pic>
        <p:nvPicPr>
          <p:cNvPr id="9" name="Image 8" descr="puzzle_turquoise.jpg"/>
          <p:cNvPicPr>
            <a:picLocks noChangeAspect="1"/>
          </p:cNvPicPr>
          <p:nvPr/>
        </p:nvPicPr>
        <p:blipFill>
          <a:blip r:embed="rId6" cstate="print"/>
          <a:stretch>
            <a:fillRect/>
          </a:stretch>
        </p:blipFill>
        <p:spPr>
          <a:xfrm>
            <a:off x="4832131" y="3291910"/>
            <a:ext cx="1063915" cy="1440000"/>
          </a:xfrm>
          <a:prstGeom prst="rect">
            <a:avLst/>
          </a:prstGeom>
        </p:spPr>
      </p:pic>
      <p:pic>
        <p:nvPicPr>
          <p:cNvPr id="10" name="Image 9" descr="puzzle_rouge.jpg"/>
          <p:cNvPicPr>
            <a:picLocks noChangeAspect="1"/>
          </p:cNvPicPr>
          <p:nvPr/>
        </p:nvPicPr>
        <p:blipFill>
          <a:blip r:embed="rId7" cstate="print"/>
          <a:stretch>
            <a:fillRect/>
          </a:stretch>
        </p:blipFill>
        <p:spPr>
          <a:xfrm>
            <a:off x="5968214" y="3479953"/>
            <a:ext cx="1440000" cy="1063915"/>
          </a:xfrm>
          <a:prstGeom prst="rect">
            <a:avLst/>
          </a:prstGeom>
        </p:spPr>
      </p:pic>
      <p:pic>
        <p:nvPicPr>
          <p:cNvPr id="11" name="Image 10" descr="puzzle_vert.jpg"/>
          <p:cNvPicPr>
            <a:picLocks noChangeAspect="1"/>
          </p:cNvPicPr>
          <p:nvPr/>
        </p:nvPicPr>
        <p:blipFill>
          <a:blip r:embed="rId8" cstate="print"/>
          <a:stretch>
            <a:fillRect/>
          </a:stretch>
        </p:blipFill>
        <p:spPr>
          <a:xfrm>
            <a:off x="7496423" y="3291910"/>
            <a:ext cx="1063919" cy="1440000"/>
          </a:xfrm>
          <a:prstGeom prst="rect">
            <a:avLst/>
          </a:prstGeom>
        </p:spPr>
      </p:pic>
      <p:sp>
        <p:nvSpPr>
          <p:cNvPr id="13" name="Rectangle 12"/>
          <p:cNvSpPr/>
          <p:nvPr/>
        </p:nvSpPr>
        <p:spPr>
          <a:xfrm>
            <a:off x="395536" y="1131590"/>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1">
                    <a:lumMod val="50000"/>
                  </a:schemeClr>
                </a:solidFill>
                <a:latin typeface="Arial Narrow" pitchFamily="34" charset="0"/>
              </a:rPr>
              <a:t>Répartir les tâches et les productions… Pour faire progresser tous les élèves.</a:t>
            </a:r>
          </a:p>
          <a:p>
            <a:endParaRPr lang="fr-FR" sz="2800" dirty="0" smtClean="0">
              <a:solidFill>
                <a:schemeClr val="accent1">
                  <a:lumMod val="50000"/>
                </a:schemeClr>
              </a:solidFill>
              <a:latin typeface="Arial Narrow" pitchFamily="34" charset="0"/>
            </a:endParaRPr>
          </a:p>
          <a:p>
            <a:r>
              <a:rPr lang="fr-FR" sz="2400" dirty="0" smtClean="0">
                <a:solidFill>
                  <a:schemeClr val="accent1">
                    <a:lumMod val="50000"/>
                  </a:schemeClr>
                </a:solidFill>
                <a:latin typeface="Arial Narrow" pitchFamily="34" charset="0"/>
              </a:rPr>
              <a:t> + Adapter les productions au niveau ou à la motivation des élèves ;</a:t>
            </a:r>
          </a:p>
          <a:p>
            <a:r>
              <a:rPr lang="fr-FR" sz="2400" dirty="0" smtClean="0">
                <a:solidFill>
                  <a:schemeClr val="accent1">
                    <a:lumMod val="50000"/>
                  </a:schemeClr>
                </a:solidFill>
                <a:latin typeface="Arial Narrow" pitchFamily="34" charset="0"/>
              </a:rPr>
              <a:t> + Varier la nature des activités pour chacun d’eux.</a:t>
            </a:r>
            <a:endParaRPr lang="fr-FR" sz="24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a:hlinkClick r:id="" action="ppaction://hlinkshowjump?jump=firstslide"/>
          </p:cNvPr>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95000"/>
                  </a:schemeClr>
                </a:solidFill>
                <a:latin typeface="Arial Narrow" pitchFamily="34" charset="0"/>
              </a:rPr>
              <a:t>Structurer les activités  </a:t>
            </a:r>
            <a:endParaRPr lang="fr-FR" sz="6600" b="1" dirty="0">
              <a:solidFill>
                <a:schemeClr val="bg1">
                  <a:lumMod val="95000"/>
                </a:schemeClr>
              </a:solidFill>
              <a:latin typeface="Arial Narrow" pitchFamily="34" charset="0"/>
            </a:endParaRPr>
          </a:p>
        </p:txBody>
      </p:sp>
      <p:sp>
        <p:nvSpPr>
          <p:cNvPr id="12" name="Rectangle 11">
            <a:hlinkClick r:id="" action="ppaction://hlinkshowjump?jump=firstslide"/>
          </p:cNvPr>
          <p:cNvSpPr/>
          <p:nvPr/>
        </p:nvSpPr>
        <p:spPr>
          <a:xfrm>
            <a:off x="395536" y="3147814"/>
            <a:ext cx="835292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600" dirty="0"/>
          </a:p>
        </p:txBody>
      </p:sp>
      <p:pic>
        <p:nvPicPr>
          <p:cNvPr id="6" name="Image 5" descr="puzzle_jaune.jpg">
            <a:hlinkClick r:id="" action="ppaction://hlinkshowjump?jump=firstslide"/>
          </p:cNvPr>
          <p:cNvPicPr>
            <a:picLocks noChangeAspect="1"/>
          </p:cNvPicPr>
          <p:nvPr/>
        </p:nvPicPr>
        <p:blipFill>
          <a:blip r:embed="rId3" cstate="print"/>
          <a:stretch>
            <a:fillRect/>
          </a:stretch>
        </p:blipFill>
        <p:spPr>
          <a:xfrm>
            <a:off x="583659" y="3291910"/>
            <a:ext cx="1063915" cy="1440000"/>
          </a:xfrm>
          <a:prstGeom prst="rect">
            <a:avLst/>
          </a:prstGeom>
        </p:spPr>
      </p:pic>
      <p:pic>
        <p:nvPicPr>
          <p:cNvPr id="7" name="Image 6" descr="puzzle_bleu.jpg">
            <a:hlinkClick r:id="" action="ppaction://hlinkshowjump?jump=firstslide"/>
          </p:cNvPr>
          <p:cNvPicPr>
            <a:picLocks noChangeAspect="1"/>
          </p:cNvPicPr>
          <p:nvPr/>
        </p:nvPicPr>
        <p:blipFill>
          <a:blip r:embed="rId4" cstate="print"/>
          <a:stretch>
            <a:fillRect/>
          </a:stretch>
        </p:blipFill>
        <p:spPr>
          <a:xfrm>
            <a:off x="1719742" y="3479951"/>
            <a:ext cx="1440000" cy="1063919"/>
          </a:xfrm>
          <a:prstGeom prst="rect">
            <a:avLst/>
          </a:prstGeom>
        </p:spPr>
      </p:pic>
      <p:pic>
        <p:nvPicPr>
          <p:cNvPr id="8" name="Image 7" descr="puzzle_rose.jpg">
            <a:hlinkClick r:id="" action="ppaction://hlinkshowjump?jump=firstslide"/>
          </p:cNvPr>
          <p:cNvPicPr>
            <a:picLocks noChangeAspect="1"/>
          </p:cNvPicPr>
          <p:nvPr/>
        </p:nvPicPr>
        <p:blipFill>
          <a:blip r:embed="rId5" cstate="print"/>
          <a:stretch>
            <a:fillRect/>
          </a:stretch>
        </p:blipFill>
        <p:spPr>
          <a:xfrm>
            <a:off x="3303918" y="3479953"/>
            <a:ext cx="1440000" cy="1063915"/>
          </a:xfrm>
          <a:prstGeom prst="rect">
            <a:avLst/>
          </a:prstGeom>
        </p:spPr>
      </p:pic>
      <p:pic>
        <p:nvPicPr>
          <p:cNvPr id="9" name="Image 8" descr="puzzle_turquoise.jpg">
            <a:hlinkClick r:id="" action="ppaction://hlinkshowjump?jump=firstslide"/>
          </p:cNvPr>
          <p:cNvPicPr>
            <a:picLocks noChangeAspect="1"/>
          </p:cNvPicPr>
          <p:nvPr/>
        </p:nvPicPr>
        <p:blipFill>
          <a:blip r:embed="rId6" cstate="print"/>
          <a:stretch>
            <a:fillRect/>
          </a:stretch>
        </p:blipFill>
        <p:spPr>
          <a:xfrm>
            <a:off x="4832131" y="3291910"/>
            <a:ext cx="1063915" cy="1440000"/>
          </a:xfrm>
          <a:prstGeom prst="rect">
            <a:avLst/>
          </a:prstGeom>
        </p:spPr>
      </p:pic>
      <p:pic>
        <p:nvPicPr>
          <p:cNvPr id="10" name="Image 9" descr="puzzle_rouge.jpg">
            <a:hlinkClick r:id="" action="ppaction://hlinkshowjump?jump=firstslide"/>
          </p:cNvPr>
          <p:cNvPicPr>
            <a:picLocks noChangeAspect="1"/>
          </p:cNvPicPr>
          <p:nvPr/>
        </p:nvPicPr>
        <p:blipFill>
          <a:blip r:embed="rId7" cstate="print"/>
          <a:stretch>
            <a:fillRect/>
          </a:stretch>
        </p:blipFill>
        <p:spPr>
          <a:xfrm>
            <a:off x="5968214" y="3479953"/>
            <a:ext cx="1440000" cy="1063915"/>
          </a:xfrm>
          <a:prstGeom prst="rect">
            <a:avLst/>
          </a:prstGeom>
        </p:spPr>
      </p:pic>
      <p:pic>
        <p:nvPicPr>
          <p:cNvPr id="11" name="Image 10" descr="puzzle_vert.jpg">
            <a:hlinkClick r:id="" action="ppaction://hlinkshowjump?jump=firstslide"/>
          </p:cNvPr>
          <p:cNvPicPr>
            <a:picLocks noChangeAspect="1"/>
          </p:cNvPicPr>
          <p:nvPr/>
        </p:nvPicPr>
        <p:blipFill>
          <a:blip r:embed="rId8" cstate="print"/>
          <a:stretch>
            <a:fillRect/>
          </a:stretch>
        </p:blipFill>
        <p:spPr>
          <a:xfrm>
            <a:off x="7496423" y="3291910"/>
            <a:ext cx="1063919" cy="1440000"/>
          </a:xfrm>
          <a:prstGeom prst="rect">
            <a:avLst/>
          </a:prstGeom>
        </p:spPr>
      </p:pic>
      <p:sp>
        <p:nvSpPr>
          <p:cNvPr id="13" name="Rectangle 12">
            <a:hlinkClick r:id="" action="ppaction://hlinkshowjump?jump=firstslide"/>
          </p:cNvPr>
          <p:cNvSpPr/>
          <p:nvPr/>
        </p:nvSpPr>
        <p:spPr>
          <a:xfrm>
            <a:off x="395536" y="1131590"/>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accent1">
                    <a:lumMod val="50000"/>
                  </a:schemeClr>
                </a:solidFill>
                <a:latin typeface="Arial Narrow" pitchFamily="34" charset="0"/>
              </a:rPr>
              <a:t>Gérer les difficultés… Pour développer l’autonomie.</a:t>
            </a:r>
          </a:p>
          <a:p>
            <a:endParaRPr lang="fr-FR" sz="2800" dirty="0" smtClean="0">
              <a:solidFill>
                <a:schemeClr val="accent1">
                  <a:lumMod val="50000"/>
                </a:schemeClr>
              </a:solidFill>
              <a:latin typeface="Arial Narrow" pitchFamily="34" charset="0"/>
            </a:endParaRPr>
          </a:p>
          <a:p>
            <a:r>
              <a:rPr lang="fr-FR" sz="2400" dirty="0" smtClean="0">
                <a:solidFill>
                  <a:schemeClr val="accent1">
                    <a:lumMod val="50000"/>
                  </a:schemeClr>
                </a:solidFill>
                <a:latin typeface="Arial Narrow" pitchFamily="34" charset="0"/>
              </a:rPr>
              <a:t> + Prévoir les difficultés (Aides, procédures, tutoriels…) ;</a:t>
            </a:r>
          </a:p>
          <a:p>
            <a:r>
              <a:rPr lang="fr-FR" sz="2400" dirty="0" smtClean="0">
                <a:solidFill>
                  <a:schemeClr val="accent1">
                    <a:lumMod val="50000"/>
                  </a:schemeClr>
                </a:solidFill>
                <a:latin typeface="Arial Narrow" pitchFamily="34" charset="0"/>
              </a:rPr>
              <a:t> + Intervenir en dernier recours.</a:t>
            </a:r>
            <a:endParaRPr lang="fr-FR" sz="2400" dirty="0">
              <a:solidFill>
                <a:schemeClr val="accent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ZoneTexte 16">
            <a:hlinkClick r:id="" action="ppaction://hlinkshowjump?jump=firstslide"/>
          </p:cNvPr>
          <p:cNvSpPr txBox="1"/>
          <p:nvPr/>
        </p:nvSpPr>
        <p:spPr>
          <a:xfrm>
            <a:off x="1" y="2017752"/>
            <a:ext cx="9143999" cy="1107996"/>
          </a:xfrm>
          <a:prstGeom prst="rect">
            <a:avLst/>
          </a:prstGeom>
          <a:noFill/>
        </p:spPr>
        <p:txBody>
          <a:bodyPr wrap="square" lIns="72000" rIns="72000" rtlCol="0">
            <a:spAutoFit/>
          </a:bodyPr>
          <a:lstStyle/>
          <a:p>
            <a:pPr algn="ctr"/>
            <a:r>
              <a:rPr lang="fr-FR" sz="6600" b="1" dirty="0" smtClean="0">
                <a:solidFill>
                  <a:schemeClr val="bg1">
                    <a:lumMod val="95000"/>
                  </a:schemeClr>
                </a:solidFill>
                <a:latin typeface="Arial Narrow" pitchFamily="34" charset="0"/>
              </a:rPr>
              <a:t>Illustration</a:t>
            </a:r>
            <a:endParaRPr lang="fr-FR" sz="6600" b="1" dirty="0">
              <a:solidFill>
                <a:schemeClr val="bg1">
                  <a:lumMod val="95000"/>
                </a:schemeClr>
              </a:solidFill>
              <a:latin typeface="Arial Narrow" pitchFamily="34" charset="0"/>
            </a:endParaRPr>
          </a:p>
        </p:txBody>
      </p:sp>
      <p:sp>
        <p:nvSpPr>
          <p:cNvPr id="18" name="Ellipse 17"/>
          <p:cNvSpPr/>
          <p:nvPr/>
        </p:nvSpPr>
        <p:spPr>
          <a:xfrm>
            <a:off x="2322000" y="321750"/>
            <a:ext cx="4500000" cy="450000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hlinkClick r:id="" action="ppaction://hlinkshowjump?jump=firstslide"/>
          </p:cNvPr>
          <p:cNvSpPr txBox="1"/>
          <p:nvPr/>
        </p:nvSpPr>
        <p:spPr>
          <a:xfrm>
            <a:off x="1" y="2110085"/>
            <a:ext cx="9143999" cy="923330"/>
          </a:xfrm>
          <a:prstGeom prst="rect">
            <a:avLst/>
          </a:prstGeom>
          <a:noFill/>
        </p:spPr>
        <p:txBody>
          <a:bodyPr wrap="square" lIns="72000" rIns="72000" rtlCol="0">
            <a:spAutoFit/>
          </a:bodyPr>
          <a:lstStyle/>
          <a:p>
            <a:pPr algn="ctr"/>
            <a:r>
              <a:rPr lang="fr-FR" sz="5400" b="1" dirty="0" smtClean="0">
                <a:solidFill>
                  <a:schemeClr val="bg1">
                    <a:lumMod val="95000"/>
                  </a:schemeClr>
                </a:solidFill>
                <a:latin typeface="Arial Narrow" pitchFamily="34" charset="0"/>
              </a:rPr>
              <a:t>Utilisation du tableau numérique</a:t>
            </a:r>
            <a:endParaRPr lang="fr-FR" sz="5400" b="1" dirty="0">
              <a:solidFill>
                <a:schemeClr val="bg1">
                  <a:lumMod val="9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Image 1" descr="tbi_1.jpg"/>
          <p:cNvPicPr>
            <a:picLocks noChangeAspect="1"/>
          </p:cNvPicPr>
          <p:nvPr/>
        </p:nvPicPr>
        <p:blipFill>
          <a:blip r:embed="rId4" cstate="print"/>
          <a:stretch>
            <a:fillRect/>
          </a:stretch>
        </p:blipFill>
        <p:spPr>
          <a:xfrm>
            <a:off x="0" y="0"/>
            <a:ext cx="9144000" cy="5143500"/>
          </a:xfrm>
          <a:prstGeom prst="rect">
            <a:avLst/>
          </a:prstGeom>
        </p:spPr>
      </p:pic>
      <p:pic>
        <p:nvPicPr>
          <p:cNvPr id="3" name="Image 2" descr="tbi_2.jpg"/>
          <p:cNvPicPr>
            <a:picLocks noChangeAspect="1"/>
          </p:cNvPicPr>
          <p:nvPr/>
        </p:nvPicPr>
        <p:blipFill>
          <a:blip r:embed="rId5" cstate="print"/>
          <a:stretch>
            <a:fillRect/>
          </a:stretch>
        </p:blipFill>
        <p:spPr>
          <a:xfrm>
            <a:off x="0" y="0"/>
            <a:ext cx="9144000" cy="5143500"/>
          </a:xfrm>
          <a:prstGeom prst="rect">
            <a:avLst/>
          </a:prstGeom>
        </p:spPr>
      </p:pic>
      <p:pic>
        <p:nvPicPr>
          <p:cNvPr id="4" name="Image 3" descr="tbi_3.jpg"/>
          <p:cNvPicPr>
            <a:picLocks noChangeAspect="1"/>
          </p:cNvPicPr>
          <p:nvPr/>
        </p:nvPicPr>
        <p:blipFill>
          <a:blip r:embed="rId6" cstate="print"/>
          <a:stretch>
            <a:fillRect/>
          </a:stretch>
        </p:blipFill>
        <p:spPr>
          <a:xfrm>
            <a:off x="0" y="0"/>
            <a:ext cx="9144000" cy="5143500"/>
          </a:xfrm>
          <a:prstGeom prst="rect">
            <a:avLst/>
          </a:prstGeom>
        </p:spPr>
      </p:pic>
      <p:pic>
        <p:nvPicPr>
          <p:cNvPr id="5" name="Image 4" descr="tbi_4.jpg"/>
          <p:cNvPicPr>
            <a:picLocks noChangeAspect="1"/>
          </p:cNvPicPr>
          <p:nvPr/>
        </p:nvPicPr>
        <p:blipFill>
          <a:blip r:embed="rId7" cstate="print"/>
          <a:stretch>
            <a:fillRect/>
          </a:stretch>
        </p:blipFill>
        <p:spPr>
          <a:xfrm>
            <a:off x="0" y="0"/>
            <a:ext cx="9144000" cy="5143500"/>
          </a:xfrm>
          <a:prstGeom prst="rect">
            <a:avLst/>
          </a:prstGeom>
        </p:spPr>
      </p:pic>
      <p:pic>
        <p:nvPicPr>
          <p:cNvPr id="6" name="Image 5" descr="tbi_5.jpg"/>
          <p:cNvPicPr>
            <a:picLocks noChangeAspect="1"/>
          </p:cNvPicPr>
          <p:nvPr/>
        </p:nvPicPr>
        <p:blipFill>
          <a:blip r:embed="rId8" cstate="print"/>
          <a:stretch>
            <a:fillRect/>
          </a:stretch>
        </p:blipFill>
        <p:spPr>
          <a:xfrm>
            <a:off x="0" y="0"/>
            <a:ext cx="9144000" cy="5143500"/>
          </a:xfrm>
          <a:prstGeom prst="rect">
            <a:avLst/>
          </a:prstGeom>
        </p:spPr>
      </p:pic>
      <p:pic>
        <p:nvPicPr>
          <p:cNvPr id="7" name="Image 6" descr="tbi_6.jpg"/>
          <p:cNvPicPr>
            <a:picLocks noChangeAspect="1"/>
          </p:cNvPicPr>
          <p:nvPr/>
        </p:nvPicPr>
        <p:blipFill>
          <a:blip r:embed="rId9" cstate="print"/>
          <a:stretch>
            <a:fillRect/>
          </a:stretch>
        </p:blipFill>
        <p:spPr>
          <a:xfrm>
            <a:off x="0" y="0"/>
            <a:ext cx="9144000" cy="5143500"/>
          </a:xfrm>
          <a:prstGeom prst="rect">
            <a:avLst/>
          </a:prstGeom>
        </p:spPr>
      </p:pic>
      <p:pic>
        <p:nvPicPr>
          <p:cNvPr id="8" name="Image 7" descr="tbi_7.jpg"/>
          <p:cNvPicPr>
            <a:picLocks noChangeAspect="1"/>
          </p:cNvPicPr>
          <p:nvPr/>
        </p:nvPicPr>
        <p:blipFill>
          <a:blip r:embed="rId10" cstate="print"/>
          <a:stretch>
            <a:fillRect/>
          </a:stretch>
        </p:blipFill>
        <p:spPr>
          <a:xfrm>
            <a:off x="0" y="0"/>
            <a:ext cx="9144000" cy="5143500"/>
          </a:xfrm>
          <a:prstGeom prst="rect">
            <a:avLst/>
          </a:prstGeom>
        </p:spPr>
      </p:pic>
      <p:pic>
        <p:nvPicPr>
          <p:cNvPr id="9" name="Image 8" descr="tbi_8.jpg"/>
          <p:cNvPicPr>
            <a:picLocks noChangeAspect="1"/>
          </p:cNvPicPr>
          <p:nvPr/>
        </p:nvPicPr>
        <p:blipFill>
          <a:blip r:embed="rId11" cstate="print"/>
          <a:stretch>
            <a:fillRect/>
          </a:stretch>
        </p:blipFill>
        <p:spPr>
          <a:xfrm>
            <a:off x="0" y="0"/>
            <a:ext cx="9144000" cy="5143500"/>
          </a:xfrm>
          <a:prstGeom prst="rect">
            <a:avLst/>
          </a:prstGeom>
        </p:spPr>
      </p:pic>
      <p:pic>
        <p:nvPicPr>
          <p:cNvPr id="10" name="Image 9" descr="tbi_9.jpg"/>
          <p:cNvPicPr>
            <a:picLocks noChangeAspect="1"/>
          </p:cNvPicPr>
          <p:nvPr/>
        </p:nvPicPr>
        <p:blipFill>
          <a:blip r:embed="rId12" cstate="print"/>
          <a:stretch>
            <a:fillRect/>
          </a:stretch>
        </p:blipFill>
        <p:spPr>
          <a:xfrm>
            <a:off x="0" y="0"/>
            <a:ext cx="9144000" cy="5143500"/>
          </a:xfrm>
          <a:prstGeom prst="rect">
            <a:avLst/>
          </a:prstGeom>
        </p:spPr>
      </p:pic>
      <p:pic>
        <p:nvPicPr>
          <p:cNvPr id="11" name="Image 10" descr="tbi_10.jpg"/>
          <p:cNvPicPr>
            <a:picLocks noChangeAspect="1"/>
          </p:cNvPicPr>
          <p:nvPr/>
        </p:nvPicPr>
        <p:blipFill>
          <a:blip r:embed="rId13" cstate="print"/>
          <a:stretch>
            <a:fillRect/>
          </a:stretch>
        </p:blipFill>
        <p:spPr>
          <a:xfrm>
            <a:off x="0" y="0"/>
            <a:ext cx="9144000" cy="5143500"/>
          </a:xfrm>
          <a:prstGeom prst="rect">
            <a:avLst/>
          </a:prstGeom>
        </p:spPr>
      </p:pic>
      <p:pic>
        <p:nvPicPr>
          <p:cNvPr id="13" name="Image 12" descr="tbi_12.jpg"/>
          <p:cNvPicPr>
            <a:picLocks noChangeAspect="1"/>
          </p:cNvPicPr>
          <p:nvPr/>
        </p:nvPicPr>
        <p:blipFill>
          <a:blip r:embed="rId14" cstate="print"/>
          <a:stretch>
            <a:fillRect/>
          </a:stretch>
        </p:blipFill>
        <p:spPr>
          <a:xfrm>
            <a:off x="0" y="0"/>
            <a:ext cx="9144000" cy="5143500"/>
          </a:xfrm>
          <a:prstGeom prst="rect">
            <a:avLst/>
          </a:prstGeom>
        </p:spPr>
      </p:pic>
      <p:pic>
        <p:nvPicPr>
          <p:cNvPr id="14" name="Image 13" descr="tbi_13.jpg"/>
          <p:cNvPicPr>
            <a:picLocks noChangeAspect="1"/>
          </p:cNvPicPr>
          <p:nvPr/>
        </p:nvPicPr>
        <p:blipFill>
          <a:blip r:embed="rId15" cstate="print"/>
          <a:stretch>
            <a:fillRect/>
          </a:stretch>
        </p:blipFill>
        <p:spPr>
          <a:xfrm>
            <a:off x="0" y="0"/>
            <a:ext cx="9144000" cy="5143500"/>
          </a:xfrm>
          <a:prstGeom prst="rect">
            <a:avLst/>
          </a:prstGeom>
        </p:spPr>
      </p:pic>
      <p:pic>
        <p:nvPicPr>
          <p:cNvPr id="16" name="Image 15" descr="tbi_15.jpg">
            <a:hlinkClick r:id="rId16" action="ppaction://hlinksldjump"/>
          </p:cNvPr>
          <p:cNvPicPr>
            <a:picLocks noChangeAspect="1"/>
          </p:cNvPicPr>
          <p:nvPr/>
        </p:nvPicPr>
        <p:blipFill>
          <a:blip r:embed="rId17" cstate="print"/>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 name="ZoneTexte 18">
            <a:hlinkClick r:id="" action="ppaction://hlinkshowjump?jump=firstslide"/>
          </p:cNvPr>
          <p:cNvSpPr txBox="1"/>
          <p:nvPr/>
        </p:nvSpPr>
        <p:spPr>
          <a:xfrm>
            <a:off x="1" y="2110085"/>
            <a:ext cx="9143999" cy="923330"/>
          </a:xfrm>
          <a:prstGeom prst="rect">
            <a:avLst/>
          </a:prstGeom>
          <a:noFill/>
        </p:spPr>
        <p:txBody>
          <a:bodyPr wrap="square" lIns="72000" rIns="72000" rtlCol="0">
            <a:spAutoFit/>
          </a:bodyPr>
          <a:lstStyle/>
          <a:p>
            <a:pPr algn="ctr"/>
            <a:r>
              <a:rPr lang="fr-FR" sz="5400" b="1" dirty="0" smtClean="0">
                <a:solidFill>
                  <a:schemeClr val="bg1">
                    <a:lumMod val="95000"/>
                  </a:schemeClr>
                </a:solidFill>
                <a:latin typeface="Arial Narrow" pitchFamily="34" charset="0"/>
              </a:rPr>
              <a:t>Une feuille de route…</a:t>
            </a:r>
            <a:endParaRPr lang="fr-FR" sz="5400" b="1" dirty="0">
              <a:solidFill>
                <a:schemeClr val="bg1">
                  <a:lumMod val="95000"/>
                </a:schemeClr>
              </a:solidFill>
              <a:latin typeface="Arial Narrow" pitchFamily="34" charset="0"/>
            </a:endParaRPr>
          </a:p>
        </p:txBody>
      </p:sp>
      <p:pic>
        <p:nvPicPr>
          <p:cNvPr id="5" name="Image 4" descr="consignes_sq12_s1.jpg">
            <a:hlinkClick r:id="" action="ppaction://hlinkshowjump?jump=firstslide"/>
          </p:cNvPr>
          <p:cNvPicPr>
            <a:picLocks noChangeAspect="1"/>
          </p:cNvPicPr>
          <p:nvPr/>
        </p:nvPicPr>
        <p:blipFill>
          <a:blip r:embed="rId4" cstate="print"/>
          <a:stretch>
            <a:fillRect/>
          </a:stretch>
        </p:blipFill>
        <p:spPr>
          <a:xfrm>
            <a:off x="2756647" y="0"/>
            <a:ext cx="3630706"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85000"/>
                  </a:schemeClr>
                </a:solidFill>
                <a:latin typeface="Arial Narrow" pitchFamily="34" charset="0"/>
              </a:rPr>
              <a:t>Progression du cycle 4</a:t>
            </a:r>
            <a:endParaRPr lang="fr-FR" sz="6600" b="1" dirty="0">
              <a:solidFill>
                <a:schemeClr val="bg1">
                  <a:lumMod val="85000"/>
                </a:schemeClr>
              </a:solidFill>
              <a:latin typeface="Arial Narrow" pitchFamily="34" charset="0"/>
            </a:endParaRPr>
          </a:p>
        </p:txBody>
      </p:sp>
      <p:cxnSp>
        <p:nvCxnSpPr>
          <p:cNvPr id="8" name="Connecteur droit avec flèche 7"/>
          <p:cNvCxnSpPr>
            <a:stCxn id="34" idx="2"/>
          </p:cNvCxnSpPr>
          <p:nvPr/>
        </p:nvCxnSpPr>
        <p:spPr>
          <a:xfrm rot="10800000" flipH="1">
            <a:off x="128794" y="1900114"/>
            <a:ext cx="7086412" cy="1588"/>
          </a:xfrm>
          <a:prstGeom prst="straightConnector1">
            <a:avLst/>
          </a:prstGeom>
          <a:ln w="571500">
            <a:solidFill>
              <a:schemeClr val="accent4">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1928794" y="1616482"/>
            <a:ext cx="5523526" cy="584775"/>
          </a:xfrm>
          <a:prstGeom prst="rect">
            <a:avLst/>
          </a:prstGeom>
          <a:noFill/>
        </p:spPr>
        <p:txBody>
          <a:bodyPr wrap="square" lIns="180000" rIns="72000" rtlCol="0">
            <a:spAutoFit/>
          </a:bodyPr>
          <a:lstStyle/>
          <a:p>
            <a:r>
              <a:rPr lang="fr-FR" sz="3200" b="1" dirty="0" smtClean="0">
                <a:solidFill>
                  <a:schemeClr val="bg1">
                    <a:lumMod val="85000"/>
                  </a:schemeClr>
                </a:solidFill>
                <a:latin typeface="Arial Narrow" pitchFamily="34" charset="0"/>
              </a:rPr>
              <a:t>Identification des productions</a:t>
            </a:r>
          </a:p>
        </p:txBody>
      </p:sp>
      <p:sp>
        <p:nvSpPr>
          <p:cNvPr id="28" name="Rectangle 27"/>
          <p:cNvSpPr/>
          <p:nvPr/>
        </p:nvSpPr>
        <p:spPr>
          <a:xfrm>
            <a:off x="478631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Proposée par les élèves.</a:t>
            </a:r>
          </a:p>
          <a:p>
            <a:pPr algn="ctr"/>
            <a:r>
              <a:rPr lang="fr-FR" sz="2800" b="1" dirty="0" smtClean="0">
                <a:solidFill>
                  <a:schemeClr val="accent4">
                    <a:lumMod val="50000"/>
                  </a:schemeClr>
                </a:solidFill>
                <a:latin typeface="Arial Narrow" pitchFamily="34" charset="0"/>
              </a:rPr>
              <a:t>Validée par le professeur</a:t>
            </a:r>
          </a:p>
        </p:txBody>
      </p:sp>
      <p:sp>
        <p:nvSpPr>
          <p:cNvPr id="29" name="Rectangle 28"/>
          <p:cNvSpPr/>
          <p:nvPr/>
        </p:nvSpPr>
        <p:spPr>
          <a:xfrm>
            <a:off x="14284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Réalisée par</a:t>
            </a:r>
          </a:p>
          <a:p>
            <a:pPr algn="ctr"/>
            <a:r>
              <a:rPr lang="fr-FR" sz="2800" b="1" dirty="0" smtClean="0">
                <a:solidFill>
                  <a:schemeClr val="accent4">
                    <a:lumMod val="50000"/>
                  </a:schemeClr>
                </a:solidFill>
                <a:latin typeface="Arial Narrow" pitchFamily="34" charset="0"/>
              </a:rPr>
              <a:t>le professeur.</a:t>
            </a:r>
          </a:p>
        </p:txBody>
      </p:sp>
      <p:sp>
        <p:nvSpPr>
          <p:cNvPr id="34" name="Ellipse 33"/>
          <p:cNvSpPr>
            <a:spLocks noChangeAspect="1"/>
          </p:cNvSpPr>
          <p:nvPr/>
        </p:nvSpPr>
        <p:spPr>
          <a:xfrm>
            <a:off x="128794"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5e</a:t>
            </a:r>
          </a:p>
        </p:txBody>
      </p:sp>
      <p:sp>
        <p:nvSpPr>
          <p:cNvPr id="36" name="Ellipse 35"/>
          <p:cNvSpPr/>
          <p:nvPr/>
        </p:nvSpPr>
        <p:spPr>
          <a:xfrm>
            <a:off x="7215206"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3e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Image 1" descr="fond.jpg">
            <a:hlinkClick r:id="" action="ppaction://hlinkshowjump?jump=firstslide"/>
          </p:cNvPr>
          <p:cNvPicPr>
            <a:picLocks noChangeAspect="1"/>
          </p:cNvPicPr>
          <p:nvPr/>
        </p:nvPicPr>
        <p:blipFill>
          <a:blip r:embed="rId4" cstate="print"/>
          <a:stretch>
            <a:fillRect/>
          </a:stretch>
        </p:blipFill>
        <p:spPr>
          <a:xfrm>
            <a:off x="1323348" y="843886"/>
            <a:ext cx="6497304" cy="2952000"/>
          </a:xfrm>
          <a:prstGeom prst="rect">
            <a:avLst/>
          </a:prstGeom>
        </p:spPr>
      </p:pic>
      <p:sp>
        <p:nvSpPr>
          <p:cNvPr id="3" name="ZoneTexte 2"/>
          <p:cNvSpPr txBox="1"/>
          <p:nvPr/>
        </p:nvSpPr>
        <p:spPr>
          <a:xfrm>
            <a:off x="0" y="-20538"/>
            <a:ext cx="9143999" cy="707886"/>
          </a:xfrm>
          <a:prstGeom prst="rect">
            <a:avLst/>
          </a:prstGeom>
          <a:noFill/>
        </p:spPr>
        <p:txBody>
          <a:bodyPr wrap="square" rtlCol="0">
            <a:spAutoFit/>
          </a:bodyPr>
          <a:lstStyle/>
          <a:p>
            <a:pPr algn="ctr"/>
            <a:r>
              <a:rPr lang="fr-FR" sz="4000" b="1" dirty="0" smtClean="0">
                <a:solidFill>
                  <a:schemeClr val="bg2">
                    <a:lumMod val="50000"/>
                  </a:schemeClr>
                </a:solidFill>
                <a:latin typeface="Arial Narrow" pitchFamily="34" charset="0"/>
              </a:rPr>
              <a:t>… Vers une pédagogie collaborative</a:t>
            </a:r>
            <a:endParaRPr lang="fr-FR" sz="4000" b="1" dirty="0">
              <a:solidFill>
                <a:schemeClr val="bg2">
                  <a:lumMod val="50000"/>
                </a:schemeClr>
              </a:solidFill>
              <a:latin typeface="Arial Narrow" pitchFamily="34" charset="0"/>
            </a:endParaRPr>
          </a:p>
        </p:txBody>
      </p:sp>
      <p:sp>
        <p:nvSpPr>
          <p:cNvPr id="4" name="ZoneTexte 3"/>
          <p:cNvSpPr txBox="1"/>
          <p:nvPr/>
        </p:nvSpPr>
        <p:spPr>
          <a:xfrm>
            <a:off x="0" y="3939902"/>
            <a:ext cx="9144000" cy="1015663"/>
          </a:xfrm>
          <a:prstGeom prst="rect">
            <a:avLst/>
          </a:prstGeom>
          <a:noFill/>
        </p:spPr>
        <p:txBody>
          <a:bodyPr wrap="square" rtlCol="0">
            <a:spAutoFit/>
          </a:bodyPr>
          <a:lstStyle/>
          <a:p>
            <a:pPr algn="ctr"/>
            <a:r>
              <a:rPr lang="fr-FR" sz="2000" b="1" dirty="0" smtClean="0">
                <a:solidFill>
                  <a:schemeClr val="bg2">
                    <a:lumMod val="50000"/>
                  </a:schemeClr>
                </a:solidFill>
                <a:latin typeface="Arial Narrow" pitchFamily="34" charset="0"/>
              </a:rPr>
              <a:t>En démarche de projet</a:t>
            </a:r>
          </a:p>
          <a:p>
            <a:pPr algn="ctr"/>
            <a:r>
              <a:rPr lang="fr-FR" sz="2000" b="1" dirty="0" smtClean="0">
                <a:solidFill>
                  <a:schemeClr val="bg2">
                    <a:lumMod val="50000"/>
                  </a:schemeClr>
                </a:solidFill>
                <a:latin typeface="Arial Narrow" pitchFamily="34" charset="0"/>
              </a:rPr>
              <a:t>En démarche d’investigation</a:t>
            </a:r>
          </a:p>
          <a:p>
            <a:pPr algn="ctr"/>
            <a:r>
              <a:rPr lang="fr-FR" sz="2000" b="1" dirty="0" smtClean="0">
                <a:solidFill>
                  <a:schemeClr val="bg2">
                    <a:lumMod val="50000"/>
                  </a:schemeClr>
                </a:solidFill>
                <a:latin typeface="Arial Narrow" pitchFamily="34" charset="0"/>
              </a:rPr>
              <a:t>En démarche de résolution de problème</a:t>
            </a:r>
            <a:endParaRPr lang="fr-FR" sz="2000" b="1" dirty="0">
              <a:solidFill>
                <a:schemeClr val="bg2">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85000"/>
                  </a:schemeClr>
                </a:solidFill>
                <a:latin typeface="Arial Narrow" pitchFamily="34" charset="0"/>
              </a:rPr>
              <a:t>Progression du cycle 4</a:t>
            </a:r>
            <a:endParaRPr lang="fr-FR" sz="6600" b="1" dirty="0">
              <a:solidFill>
                <a:schemeClr val="bg1">
                  <a:lumMod val="85000"/>
                </a:schemeClr>
              </a:solidFill>
              <a:latin typeface="Arial Narrow" pitchFamily="34" charset="0"/>
            </a:endParaRPr>
          </a:p>
        </p:txBody>
      </p:sp>
      <p:sp>
        <p:nvSpPr>
          <p:cNvPr id="13" name="Ellipse 12"/>
          <p:cNvSpPr/>
          <p:nvPr/>
        </p:nvSpPr>
        <p:spPr>
          <a:xfrm>
            <a:off x="7215206"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3e</a:t>
            </a:r>
          </a:p>
        </p:txBody>
      </p:sp>
      <p:cxnSp>
        <p:nvCxnSpPr>
          <p:cNvPr id="8" name="Connecteur droit avec flèche 7"/>
          <p:cNvCxnSpPr>
            <a:endCxn id="13" idx="2"/>
          </p:cNvCxnSpPr>
          <p:nvPr/>
        </p:nvCxnSpPr>
        <p:spPr>
          <a:xfrm rot="10800000" flipH="1">
            <a:off x="128794" y="1900114"/>
            <a:ext cx="7086412" cy="1588"/>
          </a:xfrm>
          <a:prstGeom prst="straightConnector1">
            <a:avLst/>
          </a:prstGeom>
          <a:ln w="571500">
            <a:solidFill>
              <a:schemeClr val="accent4">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1928794" y="1626935"/>
            <a:ext cx="4714909" cy="584775"/>
          </a:xfrm>
          <a:prstGeom prst="rect">
            <a:avLst/>
          </a:prstGeom>
          <a:noFill/>
        </p:spPr>
        <p:txBody>
          <a:bodyPr wrap="square" lIns="180000" rIns="72000" rtlCol="0">
            <a:spAutoFit/>
          </a:bodyPr>
          <a:lstStyle/>
          <a:p>
            <a:r>
              <a:rPr lang="fr-FR" sz="3200" b="1" dirty="0" smtClean="0">
                <a:solidFill>
                  <a:schemeClr val="bg1">
                    <a:lumMod val="85000"/>
                  </a:schemeClr>
                </a:solidFill>
                <a:latin typeface="Arial Narrow" pitchFamily="34" charset="0"/>
              </a:rPr>
              <a:t>Planification des tâches</a:t>
            </a:r>
          </a:p>
        </p:txBody>
      </p:sp>
      <p:sp>
        <p:nvSpPr>
          <p:cNvPr id="28" name="Rectangle 27"/>
          <p:cNvSpPr/>
          <p:nvPr/>
        </p:nvSpPr>
        <p:spPr>
          <a:xfrm>
            <a:off x="478631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Proposée par les élèves.</a:t>
            </a:r>
          </a:p>
          <a:p>
            <a:pPr algn="ctr"/>
            <a:r>
              <a:rPr lang="fr-FR" sz="2800" b="1" dirty="0" smtClean="0">
                <a:solidFill>
                  <a:schemeClr val="accent4">
                    <a:lumMod val="50000"/>
                  </a:schemeClr>
                </a:solidFill>
                <a:latin typeface="Arial Narrow" pitchFamily="34" charset="0"/>
              </a:rPr>
              <a:t>Validée par le professeur</a:t>
            </a:r>
          </a:p>
        </p:txBody>
      </p:sp>
      <p:sp>
        <p:nvSpPr>
          <p:cNvPr id="29" name="Rectangle 28"/>
          <p:cNvSpPr/>
          <p:nvPr/>
        </p:nvSpPr>
        <p:spPr>
          <a:xfrm>
            <a:off x="14284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Réalisée par</a:t>
            </a:r>
          </a:p>
          <a:p>
            <a:pPr algn="ctr"/>
            <a:r>
              <a:rPr lang="fr-FR" sz="2800" b="1" dirty="0" smtClean="0">
                <a:solidFill>
                  <a:schemeClr val="accent4">
                    <a:lumMod val="50000"/>
                  </a:schemeClr>
                </a:solidFill>
                <a:latin typeface="Arial Narrow" pitchFamily="34" charset="0"/>
              </a:rPr>
              <a:t>le professeur.</a:t>
            </a:r>
          </a:p>
        </p:txBody>
      </p:sp>
      <p:sp>
        <p:nvSpPr>
          <p:cNvPr id="9" name="Ellipse 8"/>
          <p:cNvSpPr>
            <a:spLocks noChangeAspect="1"/>
          </p:cNvSpPr>
          <p:nvPr/>
        </p:nvSpPr>
        <p:spPr>
          <a:xfrm>
            <a:off x="128794"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5e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85000"/>
                  </a:schemeClr>
                </a:solidFill>
                <a:latin typeface="Arial Narrow" pitchFamily="34" charset="0"/>
              </a:rPr>
              <a:t>Progression du cycle 4</a:t>
            </a:r>
            <a:endParaRPr lang="fr-FR" sz="6600" b="1" dirty="0">
              <a:solidFill>
                <a:schemeClr val="bg1">
                  <a:lumMod val="85000"/>
                </a:schemeClr>
              </a:solidFill>
              <a:latin typeface="Arial Narrow" pitchFamily="34" charset="0"/>
            </a:endParaRPr>
          </a:p>
        </p:txBody>
      </p:sp>
      <p:cxnSp>
        <p:nvCxnSpPr>
          <p:cNvPr id="8" name="Connecteur droit avec flèche 7"/>
          <p:cNvCxnSpPr>
            <a:stCxn id="5" idx="2"/>
          </p:cNvCxnSpPr>
          <p:nvPr/>
        </p:nvCxnSpPr>
        <p:spPr>
          <a:xfrm rot="10800000" flipH="1">
            <a:off x="128794" y="1900114"/>
            <a:ext cx="7086412" cy="1588"/>
          </a:xfrm>
          <a:prstGeom prst="straightConnector1">
            <a:avLst/>
          </a:prstGeom>
          <a:ln w="571500">
            <a:solidFill>
              <a:schemeClr val="accent4">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1928794" y="1626935"/>
            <a:ext cx="4714909" cy="584775"/>
          </a:xfrm>
          <a:prstGeom prst="rect">
            <a:avLst/>
          </a:prstGeom>
          <a:noFill/>
        </p:spPr>
        <p:txBody>
          <a:bodyPr wrap="square" lIns="180000" rIns="72000" rtlCol="0">
            <a:spAutoFit/>
          </a:bodyPr>
          <a:lstStyle/>
          <a:p>
            <a:r>
              <a:rPr lang="fr-FR" sz="3200" b="1" dirty="0" smtClean="0">
                <a:solidFill>
                  <a:schemeClr val="bg1">
                    <a:lumMod val="85000"/>
                  </a:schemeClr>
                </a:solidFill>
                <a:latin typeface="Arial Narrow" pitchFamily="34" charset="0"/>
              </a:rPr>
              <a:t>Répartition des tâches</a:t>
            </a:r>
          </a:p>
        </p:txBody>
      </p:sp>
      <p:sp>
        <p:nvSpPr>
          <p:cNvPr id="5" name="Ellipse 4"/>
          <p:cNvSpPr>
            <a:spLocks noChangeAspect="1"/>
          </p:cNvSpPr>
          <p:nvPr/>
        </p:nvSpPr>
        <p:spPr>
          <a:xfrm>
            <a:off x="128794"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5e</a:t>
            </a:r>
          </a:p>
        </p:txBody>
      </p:sp>
      <p:sp>
        <p:nvSpPr>
          <p:cNvPr id="28" name="Rectangle 27"/>
          <p:cNvSpPr/>
          <p:nvPr/>
        </p:nvSpPr>
        <p:spPr>
          <a:xfrm>
            <a:off x="478631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Proposée par les élèves.</a:t>
            </a:r>
          </a:p>
          <a:p>
            <a:pPr algn="ctr"/>
            <a:r>
              <a:rPr lang="fr-FR" sz="2800" b="1" dirty="0" smtClean="0">
                <a:solidFill>
                  <a:schemeClr val="accent4">
                    <a:lumMod val="50000"/>
                  </a:schemeClr>
                </a:solidFill>
                <a:latin typeface="Arial Narrow" pitchFamily="34" charset="0"/>
              </a:rPr>
              <a:t>Validée par le professeur</a:t>
            </a:r>
          </a:p>
        </p:txBody>
      </p:sp>
      <p:sp>
        <p:nvSpPr>
          <p:cNvPr id="29" name="Rectangle 28"/>
          <p:cNvSpPr/>
          <p:nvPr/>
        </p:nvSpPr>
        <p:spPr>
          <a:xfrm>
            <a:off x="14284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Imposée par</a:t>
            </a:r>
          </a:p>
          <a:p>
            <a:pPr algn="ctr"/>
            <a:r>
              <a:rPr lang="fr-FR" sz="2800" b="1" dirty="0" smtClean="0">
                <a:solidFill>
                  <a:schemeClr val="accent4">
                    <a:lumMod val="50000"/>
                  </a:schemeClr>
                </a:solidFill>
                <a:latin typeface="Arial Narrow" pitchFamily="34" charset="0"/>
              </a:rPr>
              <a:t>le professeur.</a:t>
            </a:r>
          </a:p>
        </p:txBody>
      </p:sp>
      <p:sp>
        <p:nvSpPr>
          <p:cNvPr id="9" name="Ellipse 8"/>
          <p:cNvSpPr/>
          <p:nvPr/>
        </p:nvSpPr>
        <p:spPr>
          <a:xfrm>
            <a:off x="7215206"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3e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ZoneTexte 1">
            <a:hlinkClick r:id="" action="ppaction://hlinkshowjump?jump=firstslide"/>
          </p:cNvPr>
          <p:cNvSpPr txBox="1"/>
          <p:nvPr/>
        </p:nvSpPr>
        <p:spPr>
          <a:xfrm>
            <a:off x="0" y="-20538"/>
            <a:ext cx="9143999" cy="1107996"/>
          </a:xfrm>
          <a:prstGeom prst="rect">
            <a:avLst/>
          </a:prstGeom>
          <a:noFill/>
        </p:spPr>
        <p:txBody>
          <a:bodyPr wrap="square" lIns="72000" rIns="72000" rtlCol="0">
            <a:spAutoFit/>
          </a:bodyPr>
          <a:lstStyle/>
          <a:p>
            <a:pPr algn="ctr"/>
            <a:r>
              <a:rPr lang="fr-FR" sz="6600" b="1" dirty="0" smtClean="0">
                <a:solidFill>
                  <a:schemeClr val="bg1">
                    <a:lumMod val="85000"/>
                  </a:schemeClr>
                </a:solidFill>
                <a:latin typeface="Arial Narrow" pitchFamily="34" charset="0"/>
              </a:rPr>
              <a:t>Progression du cycle 4</a:t>
            </a:r>
            <a:endParaRPr lang="fr-FR" sz="6600" b="1" dirty="0">
              <a:solidFill>
                <a:schemeClr val="bg1">
                  <a:lumMod val="85000"/>
                </a:schemeClr>
              </a:solidFill>
              <a:latin typeface="Arial Narrow" pitchFamily="34" charset="0"/>
            </a:endParaRPr>
          </a:p>
        </p:txBody>
      </p:sp>
      <p:cxnSp>
        <p:nvCxnSpPr>
          <p:cNvPr id="8" name="Connecteur droit avec flèche 7"/>
          <p:cNvCxnSpPr>
            <a:stCxn id="5" idx="2"/>
          </p:cNvCxnSpPr>
          <p:nvPr/>
        </p:nvCxnSpPr>
        <p:spPr>
          <a:xfrm rot="10800000" flipH="1">
            <a:off x="128794" y="1900114"/>
            <a:ext cx="7086412" cy="1588"/>
          </a:xfrm>
          <a:prstGeom prst="straightConnector1">
            <a:avLst/>
          </a:prstGeom>
          <a:ln w="571500">
            <a:solidFill>
              <a:schemeClr val="accent4">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1928794" y="1626935"/>
            <a:ext cx="4714909" cy="584775"/>
          </a:xfrm>
          <a:prstGeom prst="rect">
            <a:avLst/>
          </a:prstGeom>
          <a:noFill/>
        </p:spPr>
        <p:txBody>
          <a:bodyPr wrap="square" lIns="180000" rIns="72000" rtlCol="0">
            <a:spAutoFit/>
          </a:bodyPr>
          <a:lstStyle/>
          <a:p>
            <a:r>
              <a:rPr lang="fr-FR" sz="3200" b="1" dirty="0" smtClean="0">
                <a:solidFill>
                  <a:schemeClr val="bg1">
                    <a:lumMod val="85000"/>
                  </a:schemeClr>
                </a:solidFill>
                <a:latin typeface="Arial Narrow" pitchFamily="34" charset="0"/>
              </a:rPr>
              <a:t>Gestion des difficultés</a:t>
            </a:r>
          </a:p>
        </p:txBody>
      </p:sp>
      <p:sp>
        <p:nvSpPr>
          <p:cNvPr id="5" name="Ellipse 4"/>
          <p:cNvSpPr>
            <a:spLocks noChangeAspect="1"/>
          </p:cNvSpPr>
          <p:nvPr/>
        </p:nvSpPr>
        <p:spPr>
          <a:xfrm>
            <a:off x="128794"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5e</a:t>
            </a:r>
          </a:p>
        </p:txBody>
      </p:sp>
      <p:sp>
        <p:nvSpPr>
          <p:cNvPr id="28" name="Rectangle 27">
            <a:hlinkClick r:id="" action="ppaction://hlinkshowjump?jump=firstslide"/>
          </p:cNvPr>
          <p:cNvSpPr/>
          <p:nvPr/>
        </p:nvSpPr>
        <p:spPr>
          <a:xfrm>
            <a:off x="478631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Autonomie des élèves.</a:t>
            </a:r>
          </a:p>
        </p:txBody>
      </p:sp>
      <p:sp>
        <p:nvSpPr>
          <p:cNvPr id="29" name="Rectangle 28">
            <a:hlinkClick r:id="" action="ppaction://hlinkshowjump?jump=firstslide"/>
          </p:cNvPr>
          <p:cNvSpPr/>
          <p:nvPr/>
        </p:nvSpPr>
        <p:spPr>
          <a:xfrm>
            <a:off x="142844" y="2928940"/>
            <a:ext cx="4214842"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800" b="1" dirty="0" smtClean="0">
                <a:solidFill>
                  <a:schemeClr val="accent4">
                    <a:lumMod val="50000"/>
                  </a:schemeClr>
                </a:solidFill>
                <a:latin typeface="Arial Narrow" pitchFamily="34" charset="0"/>
              </a:rPr>
              <a:t>Intervention</a:t>
            </a:r>
          </a:p>
          <a:p>
            <a:pPr algn="ctr"/>
            <a:r>
              <a:rPr lang="fr-FR" sz="2800" b="1" dirty="0" smtClean="0">
                <a:solidFill>
                  <a:schemeClr val="accent4">
                    <a:lumMod val="50000"/>
                  </a:schemeClr>
                </a:solidFill>
                <a:latin typeface="Arial Narrow" pitchFamily="34" charset="0"/>
              </a:rPr>
              <a:t>du professeur.</a:t>
            </a:r>
          </a:p>
        </p:txBody>
      </p:sp>
      <p:sp>
        <p:nvSpPr>
          <p:cNvPr id="9" name="Ellipse 8"/>
          <p:cNvSpPr/>
          <p:nvPr/>
        </p:nvSpPr>
        <p:spPr>
          <a:xfrm>
            <a:off x="7215206" y="1000114"/>
            <a:ext cx="1800000" cy="1800000"/>
          </a:xfrm>
          <a:prstGeom prst="ellipse">
            <a:avLst/>
          </a:prstGeom>
          <a:solidFill>
            <a:schemeClr val="accent4">
              <a:lumMod val="50000"/>
            </a:schemeClr>
          </a:solidFill>
          <a:ln>
            <a:solidFill>
              <a:schemeClr val="tx2">
                <a:lumMod val="75000"/>
              </a:scheme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fr-FR" sz="9600" b="1" dirty="0" smtClean="0">
                <a:solidFill>
                  <a:schemeClr val="bg1">
                    <a:lumMod val="85000"/>
                  </a:schemeClr>
                </a:solidFill>
                <a:latin typeface="Arial Narrow" pitchFamily="34" charset="0"/>
              </a:rPr>
              <a:t>3e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Ellipse 5"/>
          <p:cNvSpPr/>
          <p:nvPr/>
        </p:nvSpPr>
        <p:spPr>
          <a:xfrm>
            <a:off x="323528" y="51750"/>
            <a:ext cx="5040000" cy="50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pc="-100" dirty="0">
              <a:latin typeface="Arial Narrow" pitchFamily="34" charset="0"/>
            </a:endParaRPr>
          </a:p>
        </p:txBody>
      </p:sp>
      <p:pic>
        <p:nvPicPr>
          <p:cNvPr id="4" name="Image 3" descr="fond_cercle.png">
            <a:hlinkClick r:id="" action="ppaction://hlinkshowjump?jump=firstslide"/>
          </p:cNvPr>
          <p:cNvPicPr>
            <a:picLocks noChangeAspect="1"/>
          </p:cNvPicPr>
          <p:nvPr/>
        </p:nvPicPr>
        <p:blipFill>
          <a:blip r:embed="rId4" cstate="print"/>
          <a:stretch>
            <a:fillRect/>
          </a:stretch>
        </p:blipFill>
        <p:spPr>
          <a:xfrm>
            <a:off x="1223528" y="267494"/>
            <a:ext cx="3240000" cy="3240000"/>
          </a:xfrm>
          <a:prstGeom prst="ellipse">
            <a:avLst/>
          </a:prstGeom>
          <a:ln>
            <a:noFill/>
          </a:ln>
          <a:effectLst>
            <a:outerShdw blurRad="292100" dist="139700" dir="2700000" algn="tl" rotWithShape="0">
              <a:srgbClr val="333333">
                <a:alpha val="0"/>
              </a:srgbClr>
            </a:outerShdw>
          </a:effectLst>
        </p:spPr>
      </p:pic>
      <p:sp>
        <p:nvSpPr>
          <p:cNvPr id="5" name="Rectangle 4"/>
          <p:cNvSpPr/>
          <p:nvPr/>
        </p:nvSpPr>
        <p:spPr>
          <a:xfrm>
            <a:off x="557528" y="3592636"/>
            <a:ext cx="4572000" cy="923330"/>
          </a:xfrm>
          <a:prstGeom prst="rect">
            <a:avLst/>
          </a:prstGeom>
        </p:spPr>
        <p:txBody>
          <a:bodyPr>
            <a:spAutoFit/>
          </a:bodyPr>
          <a:lstStyle/>
          <a:p>
            <a:pPr algn="ctr"/>
            <a:r>
              <a:rPr lang="fr-FR" b="1" spc="-100" dirty="0" smtClean="0">
                <a:solidFill>
                  <a:schemeClr val="bg2">
                    <a:lumMod val="25000"/>
                  </a:schemeClr>
                </a:solidFill>
                <a:latin typeface="Arial Narrow" pitchFamily="34" charset="0"/>
              </a:rPr>
              <a:t>En démarche de projet</a:t>
            </a:r>
          </a:p>
          <a:p>
            <a:pPr algn="ctr"/>
            <a:r>
              <a:rPr lang="fr-FR" b="1" spc="-100" dirty="0" smtClean="0">
                <a:solidFill>
                  <a:schemeClr val="bg2">
                    <a:lumMod val="25000"/>
                  </a:schemeClr>
                </a:solidFill>
                <a:latin typeface="Arial Narrow" pitchFamily="34" charset="0"/>
              </a:rPr>
              <a:t>En démarche d’investigation</a:t>
            </a:r>
          </a:p>
          <a:p>
            <a:pPr algn="ctr"/>
            <a:r>
              <a:rPr lang="fr-FR" b="1" spc="-100" dirty="0" smtClean="0">
                <a:solidFill>
                  <a:schemeClr val="bg2">
                    <a:lumMod val="25000"/>
                  </a:schemeClr>
                </a:solidFill>
                <a:latin typeface="Arial Narrow" pitchFamily="34" charset="0"/>
              </a:rPr>
              <a:t>En démarche de résolution de problème</a:t>
            </a:r>
            <a:endParaRPr lang="fr-FR" b="1" spc="-100" dirty="0">
              <a:solidFill>
                <a:schemeClr val="bg2">
                  <a:lumMod val="25000"/>
                </a:schemeClr>
              </a:solidFill>
              <a:latin typeface="Arial Narrow" pitchFamily="34" charset="0"/>
            </a:endParaRPr>
          </a:p>
        </p:txBody>
      </p:sp>
      <p:grpSp>
        <p:nvGrpSpPr>
          <p:cNvPr id="11" name="Groupe 10"/>
          <p:cNvGrpSpPr/>
          <p:nvPr/>
        </p:nvGrpSpPr>
        <p:grpSpPr>
          <a:xfrm>
            <a:off x="5652312" y="1761750"/>
            <a:ext cx="1620000" cy="1620000"/>
            <a:chOff x="5796328" y="1707750"/>
            <a:chExt cx="1620000" cy="1620000"/>
          </a:xfrm>
        </p:grpSpPr>
        <p:sp>
          <p:nvSpPr>
            <p:cNvPr id="7" name="Ellipse 6"/>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000" b="1" spc="-100" dirty="0">
                <a:solidFill>
                  <a:schemeClr val="bg2">
                    <a:lumMod val="25000"/>
                  </a:schemeClr>
                </a:solidFill>
                <a:latin typeface="Arial Narrow" pitchFamily="34" charset="0"/>
              </a:endParaRPr>
            </a:p>
          </p:txBody>
        </p:sp>
        <p:sp>
          <p:nvSpPr>
            <p:cNvPr id="10" name="Rectangle 9">
              <a:hlinkClick r:id="rId5" action="ppaction://hlinksldjump"/>
            </p:cNvPr>
            <p:cNvSpPr/>
            <p:nvPr/>
          </p:nvSpPr>
          <p:spPr>
            <a:xfrm>
              <a:off x="5949738" y="2286918"/>
              <a:ext cx="1313180" cy="400110"/>
            </a:xfrm>
            <a:prstGeom prst="rect">
              <a:avLst/>
            </a:prstGeom>
          </p:spPr>
          <p:txBody>
            <a:bodyPr wrap="none">
              <a:spAutoFit/>
            </a:bodyPr>
            <a:lstStyle/>
            <a:p>
              <a:pPr algn="ctr"/>
              <a:r>
                <a:rPr lang="fr-FR" sz="2000" b="1" spc="-100" dirty="0" smtClean="0">
                  <a:solidFill>
                    <a:schemeClr val="bg2">
                      <a:lumMod val="25000"/>
                    </a:schemeClr>
                  </a:solidFill>
                  <a:latin typeface="Arial Narrow" pitchFamily="34" charset="0"/>
                </a:rPr>
                <a:t>Investigation</a:t>
              </a:r>
              <a:endParaRPr lang="fr-FR" sz="2000" b="1" spc="-100" dirty="0">
                <a:solidFill>
                  <a:schemeClr val="bg2">
                    <a:lumMod val="25000"/>
                  </a:schemeClr>
                </a:solidFill>
                <a:latin typeface="Arial Narrow" pitchFamily="34" charset="0"/>
              </a:endParaRPr>
            </a:p>
          </p:txBody>
        </p:sp>
      </p:grpSp>
      <p:grpSp>
        <p:nvGrpSpPr>
          <p:cNvPr id="12" name="Groupe 11"/>
          <p:cNvGrpSpPr/>
          <p:nvPr/>
        </p:nvGrpSpPr>
        <p:grpSpPr>
          <a:xfrm>
            <a:off x="5256256" y="3435846"/>
            <a:ext cx="1620000" cy="1620000"/>
            <a:chOff x="5796328" y="1707750"/>
            <a:chExt cx="1620000" cy="1620000"/>
          </a:xfrm>
        </p:grpSpPr>
        <p:sp>
          <p:nvSpPr>
            <p:cNvPr id="13" name="Ellipse 12"/>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000" b="1" spc="-100" dirty="0">
                <a:solidFill>
                  <a:schemeClr val="bg2">
                    <a:lumMod val="25000"/>
                  </a:schemeClr>
                </a:solidFill>
                <a:latin typeface="Arial Narrow" pitchFamily="34" charset="0"/>
              </a:endParaRPr>
            </a:p>
          </p:txBody>
        </p:sp>
        <p:sp>
          <p:nvSpPr>
            <p:cNvPr id="14" name="Rectangle 13">
              <a:hlinkClick r:id="rId6" action="ppaction://hlinksldjump"/>
            </p:cNvPr>
            <p:cNvSpPr/>
            <p:nvPr/>
          </p:nvSpPr>
          <p:spPr>
            <a:xfrm>
              <a:off x="5851805" y="2102252"/>
              <a:ext cx="1509047" cy="707886"/>
            </a:xfrm>
            <a:prstGeom prst="rect">
              <a:avLst/>
            </a:prstGeom>
          </p:spPr>
          <p:txBody>
            <a:bodyPr wrap="square">
              <a:spAutoFit/>
            </a:bodyPr>
            <a:lstStyle/>
            <a:p>
              <a:pPr algn="ctr"/>
              <a:r>
                <a:rPr lang="fr-FR" sz="2000" b="1" spc="-100" dirty="0" smtClean="0">
                  <a:solidFill>
                    <a:schemeClr val="bg2">
                      <a:lumMod val="25000"/>
                    </a:schemeClr>
                  </a:solidFill>
                  <a:latin typeface="Arial Narrow" pitchFamily="34" charset="0"/>
                </a:rPr>
                <a:t>Résolution</a:t>
              </a:r>
            </a:p>
            <a:p>
              <a:pPr algn="ctr"/>
              <a:r>
                <a:rPr lang="fr-FR" sz="2000" b="1" spc="-100" dirty="0" smtClean="0">
                  <a:solidFill>
                    <a:schemeClr val="bg2">
                      <a:lumMod val="25000"/>
                    </a:schemeClr>
                  </a:solidFill>
                  <a:latin typeface="Arial Narrow" pitchFamily="34" charset="0"/>
                </a:rPr>
                <a:t>de problème</a:t>
              </a:r>
              <a:endParaRPr lang="fr-FR" sz="2000" b="1" spc="-100" dirty="0">
                <a:solidFill>
                  <a:schemeClr val="bg2">
                    <a:lumMod val="25000"/>
                  </a:schemeClr>
                </a:solidFill>
                <a:latin typeface="Arial Narrow" pitchFamily="34" charset="0"/>
              </a:endParaRPr>
            </a:p>
          </p:txBody>
        </p:sp>
      </p:grpSp>
      <p:grpSp>
        <p:nvGrpSpPr>
          <p:cNvPr id="15" name="Groupe 14"/>
          <p:cNvGrpSpPr/>
          <p:nvPr/>
        </p:nvGrpSpPr>
        <p:grpSpPr>
          <a:xfrm>
            <a:off x="5256256" y="87654"/>
            <a:ext cx="1620000" cy="1620000"/>
            <a:chOff x="5796328" y="1707750"/>
            <a:chExt cx="1620000" cy="1620000"/>
          </a:xfrm>
        </p:grpSpPr>
        <p:sp>
          <p:nvSpPr>
            <p:cNvPr id="16" name="Ellipse 15"/>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2000" b="1" spc="-100" dirty="0">
                <a:solidFill>
                  <a:schemeClr val="bg2">
                    <a:lumMod val="25000"/>
                  </a:schemeClr>
                </a:solidFill>
                <a:latin typeface="Arial Narrow" pitchFamily="34" charset="0"/>
              </a:endParaRPr>
            </a:p>
          </p:txBody>
        </p:sp>
        <p:sp>
          <p:nvSpPr>
            <p:cNvPr id="17" name="Rectangle 16">
              <a:hlinkClick r:id="rId7" action="ppaction://hlinksldjump"/>
            </p:cNvPr>
            <p:cNvSpPr/>
            <p:nvPr/>
          </p:nvSpPr>
          <p:spPr>
            <a:xfrm>
              <a:off x="6254309" y="2286918"/>
              <a:ext cx="704039" cy="400110"/>
            </a:xfrm>
            <a:prstGeom prst="rect">
              <a:avLst/>
            </a:prstGeom>
          </p:spPr>
          <p:txBody>
            <a:bodyPr wrap="none">
              <a:spAutoFit/>
            </a:bodyPr>
            <a:lstStyle/>
            <a:p>
              <a:pPr algn="ctr"/>
              <a:r>
                <a:rPr lang="fr-FR" sz="2000" b="1" spc="-100" dirty="0" smtClean="0">
                  <a:solidFill>
                    <a:schemeClr val="bg2">
                      <a:lumMod val="25000"/>
                    </a:schemeClr>
                  </a:solidFill>
                  <a:latin typeface="Arial Narrow" pitchFamily="34" charset="0"/>
                </a:rPr>
                <a:t>Projet</a:t>
              </a:r>
              <a:endParaRPr lang="fr-FR" sz="2000" b="1" spc="-100" dirty="0">
                <a:solidFill>
                  <a:schemeClr val="bg2">
                    <a:lumMod val="25000"/>
                  </a:schemeClr>
                </a:solidFill>
                <a:latin typeface="Arial Narrow"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4" name="Groupe 13"/>
          <p:cNvGrpSpPr>
            <a:grpSpLocks noChangeAspect="1"/>
          </p:cNvGrpSpPr>
          <p:nvPr/>
        </p:nvGrpSpPr>
        <p:grpSpPr>
          <a:xfrm>
            <a:off x="-11773816" y="0"/>
            <a:ext cx="18722080" cy="14400000"/>
            <a:chOff x="467544" y="51750"/>
            <a:chExt cx="6552728" cy="5040000"/>
          </a:xfrm>
        </p:grpSpPr>
        <p:sp>
          <p:nvSpPr>
            <p:cNvPr id="2" name="Ellipse 1"/>
            <p:cNvSpPr/>
            <p:nvPr/>
          </p:nvSpPr>
          <p:spPr>
            <a:xfrm>
              <a:off x="467544" y="51750"/>
              <a:ext cx="5040000" cy="50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fond_cercle.png"/>
            <p:cNvPicPr>
              <a:picLocks noChangeAspect="1"/>
            </p:cNvPicPr>
            <p:nvPr/>
          </p:nvPicPr>
          <p:blipFill>
            <a:blip r:embed="rId4" cstate="print"/>
            <a:stretch>
              <a:fillRect/>
            </a:stretch>
          </p:blipFill>
          <p:spPr>
            <a:xfrm>
              <a:off x="1367544" y="267494"/>
              <a:ext cx="3240000" cy="3240000"/>
            </a:xfrm>
            <a:prstGeom prst="ellipse">
              <a:avLst/>
            </a:prstGeom>
            <a:ln>
              <a:noFill/>
            </a:ln>
            <a:effectLst>
              <a:outerShdw blurRad="292100" dist="139700" dir="2700000" algn="tl" rotWithShape="0">
                <a:srgbClr val="333333">
                  <a:alpha val="0"/>
                </a:srgbClr>
              </a:outerShdw>
            </a:effectLst>
          </p:spPr>
        </p:pic>
        <p:sp>
          <p:nvSpPr>
            <p:cNvPr id="4" name="Rectangle 3"/>
            <p:cNvSpPr/>
            <p:nvPr/>
          </p:nvSpPr>
          <p:spPr>
            <a:xfrm>
              <a:off x="701544" y="3507854"/>
              <a:ext cx="4572000" cy="830997"/>
            </a:xfrm>
            <a:prstGeom prst="rect">
              <a:avLst/>
            </a:prstGeom>
          </p:spPr>
          <p:txBody>
            <a:bodyPr>
              <a:spAutoFit/>
            </a:bodyPr>
            <a:lstStyle/>
            <a:p>
              <a:pPr algn="ctr"/>
              <a:r>
                <a:rPr lang="fr-FR" sz="1600" b="1" dirty="0" smtClean="0">
                  <a:solidFill>
                    <a:schemeClr val="bg2">
                      <a:lumMod val="25000"/>
                    </a:schemeClr>
                  </a:solidFill>
                </a:rPr>
                <a:t>En démarche de projet</a:t>
              </a:r>
            </a:p>
            <a:p>
              <a:pPr algn="ctr"/>
              <a:r>
                <a:rPr lang="fr-FR" sz="1600" b="1" dirty="0" smtClean="0">
                  <a:solidFill>
                    <a:schemeClr val="bg2">
                      <a:lumMod val="25000"/>
                    </a:schemeClr>
                  </a:solidFill>
                </a:rPr>
                <a:t>En démarche d’investigation</a:t>
              </a:r>
            </a:p>
            <a:p>
              <a:pPr algn="ctr"/>
              <a:r>
                <a:rPr lang="fr-FR" sz="1600" b="1" dirty="0" smtClean="0">
                  <a:solidFill>
                    <a:schemeClr val="bg2">
                      <a:lumMod val="25000"/>
                    </a:schemeClr>
                  </a:solidFill>
                </a:rPr>
                <a:t>En démarche de résolution de problème</a:t>
              </a:r>
              <a:endParaRPr lang="fr-FR" sz="1600" b="1" dirty="0">
                <a:solidFill>
                  <a:schemeClr val="bg2">
                    <a:lumMod val="25000"/>
                  </a:schemeClr>
                </a:solidFill>
              </a:endParaRPr>
            </a:p>
          </p:txBody>
        </p:sp>
        <p:grpSp>
          <p:nvGrpSpPr>
            <p:cNvPr id="11" name="Groupe 10"/>
            <p:cNvGrpSpPr/>
            <p:nvPr/>
          </p:nvGrpSpPr>
          <p:grpSpPr>
            <a:xfrm>
              <a:off x="5400272" y="87654"/>
              <a:ext cx="1620000" cy="1620000"/>
              <a:chOff x="5796328" y="1707750"/>
              <a:chExt cx="1620000" cy="1620000"/>
            </a:xfrm>
          </p:grpSpPr>
          <p:sp>
            <p:nvSpPr>
              <p:cNvPr id="12" name="Ellipse 11"/>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endParaRPr>
              </a:p>
            </p:txBody>
          </p:sp>
          <p:sp>
            <p:nvSpPr>
              <p:cNvPr id="13" name="Rectangle 12"/>
              <p:cNvSpPr/>
              <p:nvPr/>
            </p:nvSpPr>
            <p:spPr>
              <a:xfrm>
                <a:off x="5904160" y="1992294"/>
                <a:ext cx="1404199" cy="355482"/>
              </a:xfrm>
              <a:prstGeom prst="rect">
                <a:avLst/>
              </a:prstGeom>
            </p:spPr>
            <p:txBody>
              <a:bodyPr wrap="square">
                <a:spAutoFit/>
              </a:bodyPr>
              <a:lstStyle/>
              <a:p>
                <a:pPr algn="ctr"/>
                <a:r>
                  <a:rPr lang="fr-FR" sz="2000" b="1" spc="-100" dirty="0" smtClean="0">
                    <a:solidFill>
                      <a:schemeClr val="bg2">
                        <a:lumMod val="25000"/>
                      </a:schemeClr>
                    </a:solidFill>
                    <a:latin typeface="Arial Narrow" pitchFamily="34" charset="0"/>
                  </a:rPr>
                  <a:t>En démarche de projet</a:t>
                </a:r>
              </a:p>
              <a:p>
                <a:pPr algn="ctr"/>
                <a:r>
                  <a:rPr lang="fr-FR" sz="2000" b="1" spc="-100" dirty="0" smtClean="0">
                    <a:solidFill>
                      <a:schemeClr val="bg1">
                        <a:lumMod val="50000"/>
                      </a:schemeClr>
                    </a:solidFill>
                    <a:latin typeface="Arial Narrow" pitchFamily="34" charset="0"/>
                  </a:rPr>
                  <a:t>En démarche d’investigation</a:t>
                </a:r>
              </a:p>
              <a:p>
                <a:pPr algn="ctr"/>
                <a:r>
                  <a:rPr lang="fr-FR" sz="2000" b="1" spc="-100" dirty="0" smtClean="0">
                    <a:solidFill>
                      <a:schemeClr val="bg1">
                        <a:lumMod val="50000"/>
                      </a:schemeClr>
                    </a:solidFill>
                    <a:latin typeface="Arial Narrow" pitchFamily="34" charset="0"/>
                  </a:rPr>
                  <a:t>En démarche de résolution de problème</a:t>
                </a:r>
                <a:endParaRPr lang="fr-FR" sz="2000" b="1" spc="-100" dirty="0">
                  <a:solidFill>
                    <a:schemeClr val="bg1">
                      <a:lumMod val="50000"/>
                    </a:schemeClr>
                  </a:solidFill>
                  <a:latin typeface="Arial Narrow" pitchFamily="34" charset="0"/>
                </a:endParaRPr>
              </a:p>
            </p:txBody>
          </p:sp>
        </p:grpSp>
      </p:grpSp>
      <p:sp>
        <p:nvSpPr>
          <p:cNvPr id="15" name="Rectangle 14"/>
          <p:cNvSpPr/>
          <p:nvPr/>
        </p:nvSpPr>
        <p:spPr>
          <a:xfrm>
            <a:off x="2339752" y="3056642"/>
            <a:ext cx="4572000" cy="584775"/>
          </a:xfrm>
          <a:prstGeom prst="rect">
            <a:avLst/>
          </a:prstGeom>
        </p:spPr>
        <p:txBody>
          <a:bodyPr>
            <a:spAutoFit/>
          </a:bodyPr>
          <a:lstStyle/>
          <a:p>
            <a:pPr algn="ctr"/>
            <a:r>
              <a:rPr lang="fr-FR" sz="3200" b="1" dirty="0" smtClean="0">
                <a:solidFill>
                  <a:schemeClr val="bg2">
                    <a:lumMod val="25000"/>
                  </a:schemeClr>
                </a:solidFill>
                <a:latin typeface="Arial Narrow" pitchFamily="34" charset="0"/>
              </a:rPr>
              <a:t>Répartition des tâches</a:t>
            </a:r>
            <a:endParaRPr lang="fr-FR" sz="3200" b="1" dirty="0">
              <a:solidFill>
                <a:schemeClr val="bg2">
                  <a:lumMod val="25000"/>
                </a:schemeClr>
              </a:solidFill>
              <a:latin typeface="Arial Narrow" pitchFamily="34" charset="0"/>
            </a:endParaRPr>
          </a:p>
        </p:txBody>
      </p:sp>
      <p:grpSp>
        <p:nvGrpSpPr>
          <p:cNvPr id="16" name="Groupe 15"/>
          <p:cNvGrpSpPr/>
          <p:nvPr/>
        </p:nvGrpSpPr>
        <p:grpSpPr>
          <a:xfrm>
            <a:off x="7128464" y="1761750"/>
            <a:ext cx="1620000" cy="1620000"/>
            <a:chOff x="5796328" y="1707750"/>
            <a:chExt cx="1620000" cy="1620000"/>
          </a:xfrm>
        </p:grpSpPr>
        <p:sp>
          <p:nvSpPr>
            <p:cNvPr id="17" name="Ellipse 16"/>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8" name="Rectangle 17"/>
            <p:cNvSpPr/>
            <p:nvPr/>
          </p:nvSpPr>
          <p:spPr>
            <a:xfrm>
              <a:off x="6025080" y="2026468"/>
              <a:ext cx="1162499" cy="923330"/>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b="1" dirty="0" smtClean="0">
                  <a:solidFill>
                    <a:schemeClr val="bg2">
                      <a:lumMod val="25000"/>
                    </a:schemeClr>
                  </a:solidFill>
                  <a:latin typeface="Arial Narrow" pitchFamily="34" charset="0"/>
                </a:rPr>
                <a:t>Assistant</a:t>
              </a:r>
            </a:p>
            <a:p>
              <a:pPr algn="ctr"/>
              <a:r>
                <a:rPr lang="fr-FR" b="1" dirty="0" smtClean="0">
                  <a:solidFill>
                    <a:schemeClr val="bg2">
                      <a:lumMod val="25000"/>
                    </a:schemeClr>
                  </a:solidFill>
                  <a:latin typeface="Arial Narrow" pitchFamily="34" charset="0"/>
                </a:rPr>
                <a:t>logistique</a:t>
              </a:r>
              <a:endParaRPr lang="fr-FR" b="1" dirty="0">
                <a:solidFill>
                  <a:schemeClr val="bg2">
                    <a:lumMod val="25000"/>
                  </a:schemeClr>
                </a:solidFill>
                <a:latin typeface="Arial Narrow"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39" name="Groupe 38"/>
          <p:cNvGrpSpPr/>
          <p:nvPr/>
        </p:nvGrpSpPr>
        <p:grpSpPr>
          <a:xfrm>
            <a:off x="639000" y="771550"/>
            <a:ext cx="7866000" cy="4140000"/>
            <a:chOff x="639000" y="856866"/>
            <a:chExt cx="7866000" cy="4140000"/>
          </a:xfrm>
        </p:grpSpPr>
        <p:sp>
          <p:nvSpPr>
            <p:cNvPr id="6" name="Rectangle 5"/>
            <p:cNvSpPr/>
            <p:nvPr/>
          </p:nvSpPr>
          <p:spPr>
            <a:xfrm>
              <a:off x="639000" y="856866"/>
              <a:ext cx="7866000" cy="41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23" name="Groupe 22"/>
            <p:cNvGrpSpPr/>
            <p:nvPr/>
          </p:nvGrpSpPr>
          <p:grpSpPr>
            <a:xfrm>
              <a:off x="8280432" y="969342"/>
              <a:ext cx="180000" cy="3888432"/>
              <a:chOff x="8280432" y="915566"/>
              <a:chExt cx="180000" cy="3888432"/>
            </a:xfrm>
          </p:grpSpPr>
          <p:sp>
            <p:nvSpPr>
              <p:cNvPr id="7" name="Rectangle 6"/>
              <p:cNvSpPr/>
              <p:nvPr/>
            </p:nvSpPr>
            <p:spPr>
              <a:xfrm>
                <a:off x="8280432" y="91556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8" name="Rectangle 7"/>
              <p:cNvSpPr/>
              <p:nvPr/>
            </p:nvSpPr>
            <p:spPr>
              <a:xfrm>
                <a:off x="8280432" y="120359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9" name="Rectangle 8"/>
              <p:cNvSpPr/>
              <p:nvPr/>
            </p:nvSpPr>
            <p:spPr>
              <a:xfrm>
                <a:off x="8280432" y="149163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0" name="Rectangle 9"/>
              <p:cNvSpPr/>
              <p:nvPr/>
            </p:nvSpPr>
            <p:spPr>
              <a:xfrm>
                <a:off x="8280432" y="177966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1" name="Rectangle 10"/>
              <p:cNvSpPr/>
              <p:nvPr/>
            </p:nvSpPr>
            <p:spPr>
              <a:xfrm>
                <a:off x="8280432" y="206769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2" name="Rectangle 11"/>
              <p:cNvSpPr/>
              <p:nvPr/>
            </p:nvSpPr>
            <p:spPr>
              <a:xfrm>
                <a:off x="8280432" y="235572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3" name="Rectangle 12"/>
              <p:cNvSpPr/>
              <p:nvPr/>
            </p:nvSpPr>
            <p:spPr>
              <a:xfrm>
                <a:off x="8280432" y="264375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4" name="Rectangle 13"/>
              <p:cNvSpPr/>
              <p:nvPr/>
            </p:nvSpPr>
            <p:spPr>
              <a:xfrm>
                <a:off x="8280432" y="293179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5" name="Rectangle 14"/>
              <p:cNvSpPr/>
              <p:nvPr/>
            </p:nvSpPr>
            <p:spPr>
              <a:xfrm>
                <a:off x="8280432" y="321982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6" name="Rectangle 15"/>
              <p:cNvSpPr/>
              <p:nvPr/>
            </p:nvSpPr>
            <p:spPr>
              <a:xfrm>
                <a:off x="8280432" y="350785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7" name="Rectangle 16"/>
              <p:cNvSpPr/>
              <p:nvPr/>
            </p:nvSpPr>
            <p:spPr>
              <a:xfrm>
                <a:off x="8280432" y="379588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8" name="Rectangle 17"/>
              <p:cNvSpPr/>
              <p:nvPr/>
            </p:nvSpPr>
            <p:spPr>
              <a:xfrm>
                <a:off x="8280432" y="408391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9" name="Rectangle 18"/>
              <p:cNvSpPr/>
              <p:nvPr/>
            </p:nvSpPr>
            <p:spPr>
              <a:xfrm>
                <a:off x="8280432" y="437195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0" name="Rectangle 19"/>
              <p:cNvSpPr/>
              <p:nvPr/>
            </p:nvSpPr>
            <p:spPr>
              <a:xfrm>
                <a:off x="8280432" y="465998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grpSp>
          <p:nvGrpSpPr>
            <p:cNvPr id="24" name="Groupe 23"/>
            <p:cNvGrpSpPr/>
            <p:nvPr/>
          </p:nvGrpSpPr>
          <p:grpSpPr>
            <a:xfrm>
              <a:off x="683568" y="982650"/>
              <a:ext cx="180000" cy="3888432"/>
              <a:chOff x="8280432" y="915566"/>
              <a:chExt cx="180000" cy="3888432"/>
            </a:xfrm>
          </p:grpSpPr>
          <p:sp>
            <p:nvSpPr>
              <p:cNvPr id="25" name="Rectangle 24"/>
              <p:cNvSpPr/>
              <p:nvPr/>
            </p:nvSpPr>
            <p:spPr>
              <a:xfrm>
                <a:off x="8280432" y="91556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6" name="Rectangle 25"/>
              <p:cNvSpPr/>
              <p:nvPr/>
            </p:nvSpPr>
            <p:spPr>
              <a:xfrm>
                <a:off x="8280432" y="120359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7" name="Rectangle 26"/>
              <p:cNvSpPr/>
              <p:nvPr/>
            </p:nvSpPr>
            <p:spPr>
              <a:xfrm>
                <a:off x="8280432" y="149163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8" name="Rectangle 27"/>
              <p:cNvSpPr/>
              <p:nvPr/>
            </p:nvSpPr>
            <p:spPr>
              <a:xfrm>
                <a:off x="8280432" y="177966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9" name="Rectangle 28"/>
              <p:cNvSpPr/>
              <p:nvPr/>
            </p:nvSpPr>
            <p:spPr>
              <a:xfrm>
                <a:off x="8280432" y="206769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0" name="Rectangle 29"/>
              <p:cNvSpPr/>
              <p:nvPr/>
            </p:nvSpPr>
            <p:spPr>
              <a:xfrm>
                <a:off x="8280432" y="235572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1" name="Rectangle 30"/>
              <p:cNvSpPr/>
              <p:nvPr/>
            </p:nvSpPr>
            <p:spPr>
              <a:xfrm>
                <a:off x="8280432" y="264375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2" name="Rectangle 31"/>
              <p:cNvSpPr/>
              <p:nvPr/>
            </p:nvSpPr>
            <p:spPr>
              <a:xfrm>
                <a:off x="8280432" y="293179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3" name="Rectangle 32"/>
              <p:cNvSpPr/>
              <p:nvPr/>
            </p:nvSpPr>
            <p:spPr>
              <a:xfrm>
                <a:off x="8280432" y="321982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4" name="Rectangle 33"/>
              <p:cNvSpPr/>
              <p:nvPr/>
            </p:nvSpPr>
            <p:spPr>
              <a:xfrm>
                <a:off x="8280432" y="350785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5" name="Rectangle 34"/>
              <p:cNvSpPr/>
              <p:nvPr/>
            </p:nvSpPr>
            <p:spPr>
              <a:xfrm>
                <a:off x="8280432" y="379588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6" name="Rectangle 35"/>
              <p:cNvSpPr/>
              <p:nvPr/>
            </p:nvSpPr>
            <p:spPr>
              <a:xfrm>
                <a:off x="8280432" y="408391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7" name="Rectangle 36"/>
              <p:cNvSpPr/>
              <p:nvPr/>
            </p:nvSpPr>
            <p:spPr>
              <a:xfrm>
                <a:off x="8280432" y="437195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8" name="Rectangle 37"/>
              <p:cNvSpPr/>
              <p:nvPr/>
            </p:nvSpPr>
            <p:spPr>
              <a:xfrm>
                <a:off x="8280432" y="465998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grpSp>
      <p:pic>
        <p:nvPicPr>
          <p:cNvPr id="2" name="Image 1" descr="reparttion_productions.jpg"/>
          <p:cNvPicPr>
            <a:picLocks noChangeAspect="1"/>
          </p:cNvPicPr>
          <p:nvPr/>
        </p:nvPicPr>
        <p:blipFill>
          <a:blip r:embed="rId4" cstate="print"/>
          <a:stretch>
            <a:fillRect/>
          </a:stretch>
        </p:blipFill>
        <p:spPr>
          <a:xfrm>
            <a:off x="890203" y="771550"/>
            <a:ext cx="7363594" cy="4140000"/>
          </a:xfrm>
          <a:prstGeom prst="rect">
            <a:avLst/>
          </a:prstGeom>
        </p:spPr>
      </p:pic>
      <p:sp>
        <p:nvSpPr>
          <p:cNvPr id="5" name="ZoneTexte 4"/>
          <p:cNvSpPr txBox="1"/>
          <p:nvPr/>
        </p:nvSpPr>
        <p:spPr>
          <a:xfrm>
            <a:off x="0" y="-20538"/>
            <a:ext cx="9143999" cy="707886"/>
          </a:xfrm>
          <a:prstGeom prst="rect">
            <a:avLst/>
          </a:prstGeom>
          <a:noFill/>
        </p:spPr>
        <p:txBody>
          <a:bodyPr wrap="square" rtlCol="0">
            <a:spAutoFit/>
          </a:bodyPr>
          <a:lstStyle/>
          <a:p>
            <a:pPr algn="ctr"/>
            <a:r>
              <a:rPr lang="fr-FR" sz="4000" b="1" dirty="0" smtClean="0">
                <a:solidFill>
                  <a:schemeClr val="bg2">
                    <a:lumMod val="25000"/>
                  </a:schemeClr>
                </a:solidFill>
                <a:latin typeface="Arial Narrow" pitchFamily="34" charset="0"/>
              </a:rPr>
              <a:t>3ème – Mbot assistant logistique</a:t>
            </a:r>
            <a:endParaRPr lang="fr-FR" sz="4000" b="1" dirty="0">
              <a:solidFill>
                <a:schemeClr val="bg2">
                  <a:lumMod val="25000"/>
                </a:schemeClr>
              </a:solidFill>
              <a:latin typeface="Arial Narrow" pitchFamily="34" charset="0"/>
            </a:endParaRPr>
          </a:p>
        </p:txBody>
      </p:sp>
      <p:grpSp>
        <p:nvGrpSpPr>
          <p:cNvPr id="40" name="Groupe 39"/>
          <p:cNvGrpSpPr/>
          <p:nvPr/>
        </p:nvGrpSpPr>
        <p:grpSpPr>
          <a:xfrm>
            <a:off x="-972616" y="1923678"/>
            <a:ext cx="1620000" cy="1620000"/>
            <a:chOff x="5796328" y="1707750"/>
            <a:chExt cx="1620000" cy="1620000"/>
          </a:xfrm>
        </p:grpSpPr>
        <p:sp>
          <p:nvSpPr>
            <p:cNvPr id="41" name="Ellipse 40"/>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42" name="Rectangle 41">
              <a:hlinkClick r:id="rId5" action="ppaction://hlinksldjump"/>
            </p:cNvPr>
            <p:cNvSpPr/>
            <p:nvPr/>
          </p:nvSpPr>
          <p:spPr>
            <a:xfrm>
              <a:off x="6025080" y="2026468"/>
              <a:ext cx="1162499" cy="923330"/>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b="1" dirty="0" smtClean="0">
                  <a:solidFill>
                    <a:schemeClr val="bg2">
                      <a:lumMod val="25000"/>
                    </a:schemeClr>
                  </a:solidFill>
                  <a:latin typeface="Arial Narrow" pitchFamily="34" charset="0"/>
                </a:rPr>
                <a:t>Assistant</a:t>
              </a:r>
            </a:p>
            <a:p>
              <a:pPr algn="ctr"/>
              <a:r>
                <a:rPr lang="fr-FR" b="1" dirty="0" smtClean="0">
                  <a:solidFill>
                    <a:schemeClr val="bg2">
                      <a:lumMod val="25000"/>
                    </a:schemeClr>
                  </a:solidFill>
                  <a:latin typeface="Arial Narrow" pitchFamily="34" charset="0"/>
                </a:rPr>
                <a:t>logistique</a:t>
              </a:r>
              <a:endParaRPr lang="fr-FR" b="1" dirty="0">
                <a:solidFill>
                  <a:schemeClr val="bg2">
                    <a:lumMod val="25000"/>
                  </a:schemeClr>
                </a:solidFill>
                <a:latin typeface="Arial Narrow" pitchFamily="34" charset="0"/>
              </a:endParaRPr>
            </a:p>
          </p:txBody>
        </p:sp>
      </p:grpSp>
      <p:pic>
        <p:nvPicPr>
          <p:cNvPr id="44" name="Image 43" descr="reparttion_productions_1.jpg"/>
          <p:cNvPicPr>
            <a:picLocks noChangeAspect="1"/>
          </p:cNvPicPr>
          <p:nvPr/>
        </p:nvPicPr>
        <p:blipFill>
          <a:blip r:embed="rId6" cstate="print"/>
          <a:stretch>
            <a:fillRect/>
          </a:stretch>
        </p:blipFill>
        <p:spPr>
          <a:xfrm>
            <a:off x="918563" y="771550"/>
            <a:ext cx="7335234" cy="4140000"/>
          </a:xfrm>
          <a:prstGeom prst="rect">
            <a:avLst/>
          </a:prstGeom>
        </p:spPr>
      </p:pic>
      <p:pic>
        <p:nvPicPr>
          <p:cNvPr id="45" name="Image 44" descr="reparttion_productions_1_1.jpg"/>
          <p:cNvPicPr>
            <a:picLocks noChangeAspect="1"/>
          </p:cNvPicPr>
          <p:nvPr/>
        </p:nvPicPr>
        <p:blipFill>
          <a:blip r:embed="rId7" cstate="print"/>
          <a:stretch>
            <a:fillRect/>
          </a:stretch>
        </p:blipFill>
        <p:spPr>
          <a:xfrm>
            <a:off x="900737" y="771550"/>
            <a:ext cx="7353060" cy="4140000"/>
          </a:xfrm>
          <a:prstGeom prst="rect">
            <a:avLst/>
          </a:prstGeom>
        </p:spPr>
      </p:pic>
      <p:pic>
        <p:nvPicPr>
          <p:cNvPr id="46" name="Image 45" descr="reparttion_productions_2.jpg"/>
          <p:cNvPicPr>
            <a:picLocks noChangeAspect="1"/>
          </p:cNvPicPr>
          <p:nvPr/>
        </p:nvPicPr>
        <p:blipFill>
          <a:blip r:embed="rId8" cstate="print"/>
          <a:stretch>
            <a:fillRect/>
          </a:stretch>
        </p:blipFill>
        <p:spPr>
          <a:xfrm>
            <a:off x="900736" y="771550"/>
            <a:ext cx="7353061" cy="4140000"/>
          </a:xfrm>
          <a:prstGeom prst="rect">
            <a:avLst/>
          </a:prstGeom>
        </p:spPr>
      </p:pic>
      <p:pic>
        <p:nvPicPr>
          <p:cNvPr id="47" name="Image 46" descr="reparttion_productions_3.jpg"/>
          <p:cNvPicPr>
            <a:picLocks noChangeAspect="1"/>
          </p:cNvPicPr>
          <p:nvPr/>
        </p:nvPicPr>
        <p:blipFill>
          <a:blip r:embed="rId9" cstate="print"/>
          <a:stretch>
            <a:fillRect/>
          </a:stretch>
        </p:blipFill>
        <p:spPr>
          <a:xfrm>
            <a:off x="900736" y="771550"/>
            <a:ext cx="7353061" cy="4140000"/>
          </a:xfrm>
          <a:prstGeom prst="rect">
            <a:avLst/>
          </a:prstGeom>
        </p:spPr>
      </p:pic>
      <p:pic>
        <p:nvPicPr>
          <p:cNvPr id="48" name="Image 47" descr="reparttion_productions_4.jpg"/>
          <p:cNvPicPr>
            <a:picLocks noChangeAspect="1"/>
          </p:cNvPicPr>
          <p:nvPr/>
        </p:nvPicPr>
        <p:blipFill>
          <a:blip r:embed="rId10" cstate="print"/>
          <a:stretch>
            <a:fillRect/>
          </a:stretch>
        </p:blipFill>
        <p:spPr>
          <a:xfrm>
            <a:off x="900736" y="771550"/>
            <a:ext cx="7353061" cy="41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000"/>
                                        <p:tgtEl>
                                          <p:spTgt spid="47"/>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5" name="Groupe 13"/>
          <p:cNvGrpSpPr>
            <a:grpSpLocks noChangeAspect="1"/>
          </p:cNvGrpSpPr>
          <p:nvPr/>
        </p:nvGrpSpPr>
        <p:grpSpPr>
          <a:xfrm>
            <a:off x="-11773816" y="0"/>
            <a:ext cx="18722080" cy="14400000"/>
            <a:chOff x="467544" y="51750"/>
            <a:chExt cx="6552728" cy="5040000"/>
          </a:xfrm>
        </p:grpSpPr>
        <p:sp>
          <p:nvSpPr>
            <p:cNvPr id="2" name="Ellipse 1"/>
            <p:cNvSpPr/>
            <p:nvPr/>
          </p:nvSpPr>
          <p:spPr>
            <a:xfrm>
              <a:off x="467544" y="51750"/>
              <a:ext cx="5040000" cy="50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fond_cercle.png"/>
            <p:cNvPicPr>
              <a:picLocks noChangeAspect="1"/>
            </p:cNvPicPr>
            <p:nvPr/>
          </p:nvPicPr>
          <p:blipFill>
            <a:blip r:embed="rId4" cstate="print"/>
            <a:stretch>
              <a:fillRect/>
            </a:stretch>
          </p:blipFill>
          <p:spPr>
            <a:xfrm>
              <a:off x="1367544" y="267494"/>
              <a:ext cx="3240000" cy="3240000"/>
            </a:xfrm>
            <a:prstGeom prst="ellipse">
              <a:avLst/>
            </a:prstGeom>
            <a:ln>
              <a:noFill/>
            </a:ln>
            <a:effectLst>
              <a:outerShdw blurRad="292100" dist="139700" dir="2700000" algn="tl" rotWithShape="0">
                <a:srgbClr val="333333">
                  <a:alpha val="0"/>
                </a:srgbClr>
              </a:outerShdw>
            </a:effectLst>
          </p:spPr>
        </p:pic>
        <p:sp>
          <p:nvSpPr>
            <p:cNvPr id="4" name="Rectangle 3"/>
            <p:cNvSpPr/>
            <p:nvPr/>
          </p:nvSpPr>
          <p:spPr>
            <a:xfrm>
              <a:off x="701544" y="3507854"/>
              <a:ext cx="4572000" cy="830997"/>
            </a:xfrm>
            <a:prstGeom prst="rect">
              <a:avLst/>
            </a:prstGeom>
          </p:spPr>
          <p:txBody>
            <a:bodyPr>
              <a:spAutoFit/>
            </a:bodyPr>
            <a:lstStyle/>
            <a:p>
              <a:pPr algn="ctr"/>
              <a:r>
                <a:rPr lang="fr-FR" sz="1600" b="1" dirty="0" smtClean="0">
                  <a:solidFill>
                    <a:schemeClr val="bg2">
                      <a:lumMod val="25000"/>
                    </a:schemeClr>
                  </a:solidFill>
                </a:rPr>
                <a:t>En démarche de projet</a:t>
              </a:r>
            </a:p>
            <a:p>
              <a:pPr algn="ctr"/>
              <a:r>
                <a:rPr lang="fr-FR" sz="1600" b="1" dirty="0" smtClean="0">
                  <a:solidFill>
                    <a:schemeClr val="bg2">
                      <a:lumMod val="25000"/>
                    </a:schemeClr>
                  </a:solidFill>
                </a:rPr>
                <a:t>En démarche d’investigation</a:t>
              </a:r>
            </a:p>
            <a:p>
              <a:pPr algn="ctr"/>
              <a:r>
                <a:rPr lang="fr-FR" sz="1600" b="1" dirty="0" smtClean="0">
                  <a:solidFill>
                    <a:schemeClr val="bg2">
                      <a:lumMod val="25000"/>
                    </a:schemeClr>
                  </a:solidFill>
                </a:rPr>
                <a:t>En démarche de résolution de problème</a:t>
              </a:r>
              <a:endParaRPr lang="fr-FR" sz="1600" b="1" dirty="0">
                <a:solidFill>
                  <a:schemeClr val="bg2">
                    <a:lumMod val="25000"/>
                  </a:schemeClr>
                </a:solidFill>
              </a:endParaRPr>
            </a:p>
          </p:txBody>
        </p:sp>
        <p:grpSp>
          <p:nvGrpSpPr>
            <p:cNvPr id="6" name="Groupe 10"/>
            <p:cNvGrpSpPr/>
            <p:nvPr/>
          </p:nvGrpSpPr>
          <p:grpSpPr>
            <a:xfrm>
              <a:off x="5400272" y="87654"/>
              <a:ext cx="1620000" cy="1620000"/>
              <a:chOff x="5796328" y="1707750"/>
              <a:chExt cx="1620000" cy="1620000"/>
            </a:xfrm>
          </p:grpSpPr>
          <p:sp>
            <p:nvSpPr>
              <p:cNvPr id="12" name="Ellipse 11"/>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endParaRPr>
              </a:p>
            </p:txBody>
          </p:sp>
          <p:sp>
            <p:nvSpPr>
              <p:cNvPr id="13" name="Rectangle 12"/>
              <p:cNvSpPr/>
              <p:nvPr/>
            </p:nvSpPr>
            <p:spPr>
              <a:xfrm>
                <a:off x="5904160" y="1992294"/>
                <a:ext cx="1404199" cy="355482"/>
              </a:xfrm>
              <a:prstGeom prst="rect">
                <a:avLst/>
              </a:prstGeom>
            </p:spPr>
            <p:txBody>
              <a:bodyPr wrap="square">
                <a:spAutoFit/>
              </a:bodyPr>
              <a:lstStyle/>
              <a:p>
                <a:pPr algn="ctr"/>
                <a:r>
                  <a:rPr lang="fr-FR" sz="2000" b="1" spc="-100" dirty="0" smtClean="0">
                    <a:solidFill>
                      <a:schemeClr val="bg1">
                        <a:lumMod val="50000"/>
                      </a:schemeClr>
                    </a:solidFill>
                    <a:latin typeface="Arial Narrow" pitchFamily="34" charset="0"/>
                  </a:rPr>
                  <a:t>En démarche de projet</a:t>
                </a:r>
              </a:p>
              <a:p>
                <a:pPr algn="ctr"/>
                <a:r>
                  <a:rPr lang="fr-FR" sz="2000" b="1" spc="-100" dirty="0" smtClean="0">
                    <a:solidFill>
                      <a:schemeClr val="bg2">
                        <a:lumMod val="25000"/>
                      </a:schemeClr>
                    </a:solidFill>
                    <a:latin typeface="Arial Narrow" pitchFamily="34" charset="0"/>
                  </a:rPr>
                  <a:t>En démarche d’investigation</a:t>
                </a:r>
              </a:p>
              <a:p>
                <a:pPr algn="ctr"/>
                <a:r>
                  <a:rPr lang="fr-FR" sz="2000" b="1" spc="-100" dirty="0" smtClean="0">
                    <a:solidFill>
                      <a:schemeClr val="bg1">
                        <a:lumMod val="50000"/>
                      </a:schemeClr>
                    </a:solidFill>
                    <a:latin typeface="Arial Narrow" pitchFamily="34" charset="0"/>
                  </a:rPr>
                  <a:t>En démarche de résolution de problème</a:t>
                </a:r>
                <a:endParaRPr lang="fr-FR" sz="2000" b="1" spc="-100" dirty="0">
                  <a:solidFill>
                    <a:schemeClr val="bg1">
                      <a:lumMod val="50000"/>
                    </a:schemeClr>
                  </a:solidFill>
                  <a:latin typeface="Arial Narrow" pitchFamily="34" charset="0"/>
                </a:endParaRPr>
              </a:p>
            </p:txBody>
          </p:sp>
        </p:grpSp>
      </p:grpSp>
      <p:sp>
        <p:nvSpPr>
          <p:cNvPr id="15" name="Rectangle 14"/>
          <p:cNvSpPr/>
          <p:nvPr/>
        </p:nvSpPr>
        <p:spPr>
          <a:xfrm>
            <a:off x="2339752" y="3056642"/>
            <a:ext cx="4572000" cy="1077218"/>
          </a:xfrm>
          <a:prstGeom prst="rect">
            <a:avLst/>
          </a:prstGeom>
        </p:spPr>
        <p:txBody>
          <a:bodyPr>
            <a:spAutoFit/>
          </a:bodyPr>
          <a:lstStyle/>
          <a:p>
            <a:pPr algn="ctr"/>
            <a:r>
              <a:rPr lang="fr-FR" sz="3200" b="1" dirty="0" smtClean="0">
                <a:solidFill>
                  <a:schemeClr val="bg2">
                    <a:lumMod val="25000"/>
                  </a:schemeClr>
                </a:solidFill>
                <a:latin typeface="Arial Narrow" pitchFamily="34" charset="0"/>
              </a:rPr>
              <a:t>Réflexion commune</a:t>
            </a:r>
          </a:p>
          <a:p>
            <a:pPr algn="ctr"/>
            <a:r>
              <a:rPr lang="fr-FR" sz="3200" b="1" dirty="0" smtClean="0">
                <a:solidFill>
                  <a:schemeClr val="bg2">
                    <a:lumMod val="25000"/>
                  </a:schemeClr>
                </a:solidFill>
                <a:latin typeface="Arial Narrow" pitchFamily="34" charset="0"/>
              </a:rPr>
              <a:t>ou en parallèle</a:t>
            </a:r>
            <a:endParaRPr lang="fr-FR" sz="3200" b="1" dirty="0">
              <a:solidFill>
                <a:schemeClr val="bg2">
                  <a:lumMod val="25000"/>
                </a:schemeClr>
              </a:solidFill>
              <a:latin typeface="Arial Narrow" pitchFamily="34" charset="0"/>
            </a:endParaRPr>
          </a:p>
        </p:txBody>
      </p:sp>
      <p:grpSp>
        <p:nvGrpSpPr>
          <p:cNvPr id="7" name="Groupe 15"/>
          <p:cNvGrpSpPr/>
          <p:nvPr/>
        </p:nvGrpSpPr>
        <p:grpSpPr>
          <a:xfrm>
            <a:off x="7128464" y="1761750"/>
            <a:ext cx="1620000" cy="1620000"/>
            <a:chOff x="5796328" y="1707750"/>
            <a:chExt cx="1620000" cy="1620000"/>
          </a:xfrm>
        </p:grpSpPr>
        <p:sp>
          <p:nvSpPr>
            <p:cNvPr id="17" name="Ellipse 16"/>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8" name="Rectangle 17">
              <a:hlinkClick r:id="rId5" action="ppaction://hlinksldjump"/>
            </p:cNvPr>
            <p:cNvSpPr/>
            <p:nvPr/>
          </p:nvSpPr>
          <p:spPr>
            <a:xfrm>
              <a:off x="6025079" y="2117641"/>
              <a:ext cx="1162499"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sz="1400" b="1" dirty="0" smtClean="0">
                  <a:solidFill>
                    <a:schemeClr val="bg2">
                      <a:lumMod val="25000"/>
                    </a:schemeClr>
                  </a:solidFill>
                  <a:latin typeface="Arial Narrow" pitchFamily="34" charset="0"/>
                </a:rPr>
                <a:t>Assistant</a:t>
              </a:r>
            </a:p>
            <a:p>
              <a:pPr algn="ctr"/>
              <a:r>
                <a:rPr lang="fr-FR" sz="1400" b="1" dirty="0" smtClean="0">
                  <a:solidFill>
                    <a:schemeClr val="bg2">
                      <a:lumMod val="25000"/>
                    </a:schemeClr>
                  </a:solidFill>
                  <a:latin typeface="Arial Narrow" pitchFamily="34" charset="0"/>
                </a:rPr>
                <a:t>logistique</a:t>
              </a:r>
              <a:endParaRPr lang="fr-FR" sz="1400" b="1" dirty="0">
                <a:solidFill>
                  <a:schemeClr val="bg2">
                    <a:lumMod val="25000"/>
                  </a:schemeClr>
                </a:solidFill>
                <a:latin typeface="Arial Narrow" pitchFamily="34" charset="0"/>
              </a:endParaRPr>
            </a:p>
          </p:txBody>
        </p:sp>
      </p:grpSp>
      <p:grpSp>
        <p:nvGrpSpPr>
          <p:cNvPr id="14" name="Groupe 15"/>
          <p:cNvGrpSpPr/>
          <p:nvPr/>
        </p:nvGrpSpPr>
        <p:grpSpPr>
          <a:xfrm>
            <a:off x="6588224" y="3472030"/>
            <a:ext cx="1620000" cy="1620000"/>
            <a:chOff x="5796328" y="1707750"/>
            <a:chExt cx="1620000" cy="1620000"/>
          </a:xfrm>
        </p:grpSpPr>
        <p:sp>
          <p:nvSpPr>
            <p:cNvPr id="16" name="Ellipse 15"/>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19" name="Rectangle 18">
              <a:hlinkClick r:id="rId6" action="ppaction://hlinksldjump"/>
            </p:cNvPr>
            <p:cNvSpPr/>
            <p:nvPr/>
          </p:nvSpPr>
          <p:spPr>
            <a:xfrm>
              <a:off x="5984203" y="2117641"/>
              <a:ext cx="1244251" cy="800219"/>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5</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EPI :</a:t>
              </a:r>
            </a:p>
            <a:p>
              <a:pPr algn="ctr"/>
              <a:r>
                <a:rPr lang="fr-FR" sz="1400" b="1" dirty="0" smtClean="0">
                  <a:solidFill>
                    <a:schemeClr val="bg2">
                      <a:lumMod val="25000"/>
                    </a:schemeClr>
                  </a:solidFill>
                  <a:latin typeface="Arial Narrow" pitchFamily="34" charset="0"/>
                </a:rPr>
                <a:t>de l’art roman</a:t>
              </a:r>
            </a:p>
            <a:p>
              <a:pPr algn="ctr"/>
              <a:r>
                <a:rPr lang="fr-FR" sz="1400" b="1" dirty="0" smtClean="0">
                  <a:solidFill>
                    <a:schemeClr val="bg2">
                      <a:lumMod val="25000"/>
                    </a:schemeClr>
                  </a:solidFill>
                  <a:latin typeface="Arial Narrow" pitchFamily="34" charset="0"/>
                </a:rPr>
                <a:t>à l’art gothique</a:t>
              </a:r>
              <a:endParaRPr lang="fr-FR" sz="1400" b="1" dirty="0">
                <a:solidFill>
                  <a:schemeClr val="bg2">
                    <a:lumMod val="25000"/>
                  </a:schemeClr>
                </a:solidFill>
                <a:latin typeface="Arial Narrow"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6" name="Groupe 5"/>
          <p:cNvGrpSpPr/>
          <p:nvPr/>
        </p:nvGrpSpPr>
        <p:grpSpPr>
          <a:xfrm>
            <a:off x="639000" y="778204"/>
            <a:ext cx="7866000" cy="4140000"/>
            <a:chOff x="639000" y="856866"/>
            <a:chExt cx="7866000" cy="4140000"/>
          </a:xfrm>
        </p:grpSpPr>
        <p:sp>
          <p:nvSpPr>
            <p:cNvPr id="7" name="Rectangle 6"/>
            <p:cNvSpPr/>
            <p:nvPr/>
          </p:nvSpPr>
          <p:spPr>
            <a:xfrm>
              <a:off x="639000" y="856866"/>
              <a:ext cx="7866000" cy="41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nvGrpSpPr>
            <p:cNvPr id="8" name="Groupe 22"/>
            <p:cNvGrpSpPr/>
            <p:nvPr/>
          </p:nvGrpSpPr>
          <p:grpSpPr>
            <a:xfrm>
              <a:off x="8280432" y="969342"/>
              <a:ext cx="180000" cy="3888432"/>
              <a:chOff x="8280432" y="915566"/>
              <a:chExt cx="180000" cy="3888432"/>
            </a:xfrm>
          </p:grpSpPr>
          <p:sp>
            <p:nvSpPr>
              <p:cNvPr id="24" name="Rectangle 23"/>
              <p:cNvSpPr/>
              <p:nvPr/>
            </p:nvSpPr>
            <p:spPr>
              <a:xfrm>
                <a:off x="8280432" y="91556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5" name="Rectangle 24"/>
              <p:cNvSpPr/>
              <p:nvPr/>
            </p:nvSpPr>
            <p:spPr>
              <a:xfrm>
                <a:off x="8280432" y="120359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6" name="Rectangle 25"/>
              <p:cNvSpPr/>
              <p:nvPr/>
            </p:nvSpPr>
            <p:spPr>
              <a:xfrm>
                <a:off x="8280432" y="149163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7" name="Rectangle 26"/>
              <p:cNvSpPr/>
              <p:nvPr/>
            </p:nvSpPr>
            <p:spPr>
              <a:xfrm>
                <a:off x="8280432" y="177966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8" name="Rectangle 27"/>
              <p:cNvSpPr/>
              <p:nvPr/>
            </p:nvSpPr>
            <p:spPr>
              <a:xfrm>
                <a:off x="8280432" y="206769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9" name="Rectangle 28"/>
              <p:cNvSpPr/>
              <p:nvPr/>
            </p:nvSpPr>
            <p:spPr>
              <a:xfrm>
                <a:off x="8280432" y="235572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0" name="Rectangle 29"/>
              <p:cNvSpPr/>
              <p:nvPr/>
            </p:nvSpPr>
            <p:spPr>
              <a:xfrm>
                <a:off x="8280432" y="264375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1" name="Rectangle 30"/>
              <p:cNvSpPr/>
              <p:nvPr/>
            </p:nvSpPr>
            <p:spPr>
              <a:xfrm>
                <a:off x="8280432" y="293179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2" name="Rectangle 31"/>
              <p:cNvSpPr/>
              <p:nvPr/>
            </p:nvSpPr>
            <p:spPr>
              <a:xfrm>
                <a:off x="8280432" y="321982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3" name="Rectangle 32"/>
              <p:cNvSpPr/>
              <p:nvPr/>
            </p:nvSpPr>
            <p:spPr>
              <a:xfrm>
                <a:off x="8280432" y="350785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4" name="Rectangle 33"/>
              <p:cNvSpPr/>
              <p:nvPr/>
            </p:nvSpPr>
            <p:spPr>
              <a:xfrm>
                <a:off x="8280432" y="379588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5" name="Rectangle 34"/>
              <p:cNvSpPr/>
              <p:nvPr/>
            </p:nvSpPr>
            <p:spPr>
              <a:xfrm>
                <a:off x="8280432" y="408391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6" name="Rectangle 35"/>
              <p:cNvSpPr/>
              <p:nvPr/>
            </p:nvSpPr>
            <p:spPr>
              <a:xfrm>
                <a:off x="8280432" y="437195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37" name="Rectangle 36"/>
              <p:cNvSpPr/>
              <p:nvPr/>
            </p:nvSpPr>
            <p:spPr>
              <a:xfrm>
                <a:off x="8280432" y="465998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grpSp>
          <p:nvGrpSpPr>
            <p:cNvPr id="9" name="Groupe 23"/>
            <p:cNvGrpSpPr/>
            <p:nvPr/>
          </p:nvGrpSpPr>
          <p:grpSpPr>
            <a:xfrm>
              <a:off x="683568" y="982650"/>
              <a:ext cx="180000" cy="3888432"/>
              <a:chOff x="8280432" y="915566"/>
              <a:chExt cx="180000" cy="3888432"/>
            </a:xfrm>
          </p:grpSpPr>
          <p:sp>
            <p:nvSpPr>
              <p:cNvPr id="10" name="Rectangle 9"/>
              <p:cNvSpPr/>
              <p:nvPr/>
            </p:nvSpPr>
            <p:spPr>
              <a:xfrm>
                <a:off x="8280432" y="91556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1" name="Rectangle 10"/>
              <p:cNvSpPr/>
              <p:nvPr/>
            </p:nvSpPr>
            <p:spPr>
              <a:xfrm>
                <a:off x="8280432" y="120359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2" name="Rectangle 11"/>
              <p:cNvSpPr/>
              <p:nvPr/>
            </p:nvSpPr>
            <p:spPr>
              <a:xfrm>
                <a:off x="8280432" y="149163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3" name="Rectangle 12"/>
              <p:cNvSpPr/>
              <p:nvPr/>
            </p:nvSpPr>
            <p:spPr>
              <a:xfrm>
                <a:off x="8280432" y="177966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4" name="Rectangle 13"/>
              <p:cNvSpPr/>
              <p:nvPr/>
            </p:nvSpPr>
            <p:spPr>
              <a:xfrm>
                <a:off x="8280432" y="206769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5" name="Rectangle 14"/>
              <p:cNvSpPr/>
              <p:nvPr/>
            </p:nvSpPr>
            <p:spPr>
              <a:xfrm>
                <a:off x="8280432" y="235572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6" name="Rectangle 15"/>
              <p:cNvSpPr/>
              <p:nvPr/>
            </p:nvSpPr>
            <p:spPr>
              <a:xfrm>
                <a:off x="8280432" y="264375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7" name="Rectangle 16"/>
              <p:cNvSpPr/>
              <p:nvPr/>
            </p:nvSpPr>
            <p:spPr>
              <a:xfrm>
                <a:off x="8280432" y="293179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8" name="Rectangle 17"/>
              <p:cNvSpPr/>
              <p:nvPr/>
            </p:nvSpPr>
            <p:spPr>
              <a:xfrm>
                <a:off x="8280432" y="321982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19" name="Rectangle 18"/>
              <p:cNvSpPr/>
              <p:nvPr/>
            </p:nvSpPr>
            <p:spPr>
              <a:xfrm>
                <a:off x="8280432" y="3507854"/>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0" name="Rectangle 19"/>
              <p:cNvSpPr/>
              <p:nvPr/>
            </p:nvSpPr>
            <p:spPr>
              <a:xfrm>
                <a:off x="8280432" y="3795886"/>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1" name="Rectangle 20"/>
              <p:cNvSpPr/>
              <p:nvPr/>
            </p:nvSpPr>
            <p:spPr>
              <a:xfrm>
                <a:off x="8280432" y="4083918"/>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2" name="Rectangle 21"/>
              <p:cNvSpPr/>
              <p:nvPr/>
            </p:nvSpPr>
            <p:spPr>
              <a:xfrm>
                <a:off x="8280432" y="4371950"/>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sp>
            <p:nvSpPr>
              <p:cNvPr id="23" name="Rectangle 22"/>
              <p:cNvSpPr/>
              <p:nvPr/>
            </p:nvSpPr>
            <p:spPr>
              <a:xfrm>
                <a:off x="8280432" y="4659982"/>
                <a:ext cx="18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Narrow" pitchFamily="34" charset="0"/>
                </a:endParaRPr>
              </a:p>
            </p:txBody>
          </p:sp>
        </p:grpSp>
      </p:grpSp>
      <p:pic>
        <p:nvPicPr>
          <p:cNvPr id="2" name="Image 1" descr="reparttion_productions.jpg"/>
          <p:cNvPicPr>
            <a:picLocks noChangeAspect="1"/>
          </p:cNvPicPr>
          <p:nvPr/>
        </p:nvPicPr>
        <p:blipFill>
          <a:blip r:embed="rId4" cstate="print"/>
          <a:stretch>
            <a:fillRect/>
          </a:stretch>
        </p:blipFill>
        <p:spPr>
          <a:xfrm>
            <a:off x="890204" y="771550"/>
            <a:ext cx="7363593" cy="4140000"/>
          </a:xfrm>
          <a:prstGeom prst="rect">
            <a:avLst/>
          </a:prstGeom>
        </p:spPr>
      </p:pic>
      <p:sp>
        <p:nvSpPr>
          <p:cNvPr id="3" name="ZoneTexte 2"/>
          <p:cNvSpPr txBox="1"/>
          <p:nvPr/>
        </p:nvSpPr>
        <p:spPr>
          <a:xfrm>
            <a:off x="0" y="-8344"/>
            <a:ext cx="9143999" cy="707886"/>
          </a:xfrm>
          <a:prstGeom prst="rect">
            <a:avLst/>
          </a:prstGeom>
          <a:noFill/>
        </p:spPr>
        <p:txBody>
          <a:bodyPr wrap="square" rtlCol="0">
            <a:spAutoFit/>
          </a:bodyPr>
          <a:lstStyle/>
          <a:p>
            <a:pPr algn="ctr"/>
            <a:r>
              <a:rPr lang="fr-FR" sz="4000" b="1" dirty="0" smtClean="0">
                <a:solidFill>
                  <a:schemeClr val="bg2">
                    <a:lumMod val="25000"/>
                  </a:schemeClr>
                </a:solidFill>
                <a:latin typeface="Arial Narrow" pitchFamily="34" charset="0"/>
              </a:rPr>
              <a:t>3ème – Mbot assistant logistique</a:t>
            </a:r>
            <a:endParaRPr lang="fr-FR" sz="4000" b="1" dirty="0">
              <a:solidFill>
                <a:schemeClr val="bg2">
                  <a:lumMod val="25000"/>
                </a:schemeClr>
              </a:solidFill>
              <a:latin typeface="Arial Narrow" pitchFamily="34" charset="0"/>
            </a:endParaRPr>
          </a:p>
        </p:txBody>
      </p:sp>
      <p:grpSp>
        <p:nvGrpSpPr>
          <p:cNvPr id="38" name="Groupe 37"/>
          <p:cNvGrpSpPr/>
          <p:nvPr/>
        </p:nvGrpSpPr>
        <p:grpSpPr>
          <a:xfrm>
            <a:off x="-972616" y="1923678"/>
            <a:ext cx="1620000" cy="1620000"/>
            <a:chOff x="5796328" y="1707750"/>
            <a:chExt cx="1620000" cy="1620000"/>
          </a:xfrm>
        </p:grpSpPr>
        <p:sp>
          <p:nvSpPr>
            <p:cNvPr id="39" name="Ellipse 38">
              <a:hlinkClick r:id="rId5" action="ppaction://hlinksldjump"/>
            </p:cNvPr>
            <p:cNvSpPr/>
            <p:nvPr/>
          </p:nvSpPr>
          <p:spPr>
            <a:xfrm>
              <a:off x="5796328" y="1707750"/>
              <a:ext cx="1620000" cy="162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a:solidFill>
                  <a:schemeClr val="bg2">
                    <a:lumMod val="25000"/>
                  </a:schemeClr>
                </a:solidFill>
                <a:latin typeface="Arial Narrow" pitchFamily="34" charset="0"/>
              </a:endParaRPr>
            </a:p>
          </p:txBody>
        </p:sp>
        <p:sp>
          <p:nvSpPr>
            <p:cNvPr id="40" name="Rectangle 39">
              <a:hlinkClick r:id="rId6" action="ppaction://hlinksldjump"/>
            </p:cNvPr>
            <p:cNvSpPr/>
            <p:nvPr/>
          </p:nvSpPr>
          <p:spPr>
            <a:xfrm>
              <a:off x="6025080" y="2026468"/>
              <a:ext cx="1162498" cy="923330"/>
            </a:xfrm>
            <a:prstGeom prst="rect">
              <a:avLst/>
            </a:prstGeom>
          </p:spPr>
          <p:txBody>
            <a:bodyPr wrap="none">
              <a:spAutoFit/>
            </a:bodyPr>
            <a:lstStyle/>
            <a:p>
              <a:pPr algn="ctr"/>
              <a:r>
                <a:rPr lang="fr-FR" b="1" dirty="0" smtClean="0">
                  <a:solidFill>
                    <a:schemeClr val="bg2">
                      <a:lumMod val="25000"/>
                    </a:schemeClr>
                  </a:solidFill>
                  <a:latin typeface="Arial Narrow" pitchFamily="34" charset="0"/>
                </a:rPr>
                <a:t>3</a:t>
              </a:r>
              <a:r>
                <a:rPr lang="fr-FR" b="1" baseline="30000" dirty="0" smtClean="0">
                  <a:solidFill>
                    <a:schemeClr val="bg2">
                      <a:lumMod val="25000"/>
                    </a:schemeClr>
                  </a:solidFill>
                  <a:latin typeface="Arial Narrow" pitchFamily="34" charset="0"/>
                </a:rPr>
                <a:t>ème</a:t>
              </a:r>
              <a:r>
                <a:rPr lang="fr-FR" b="1" dirty="0" smtClean="0">
                  <a:solidFill>
                    <a:schemeClr val="bg2">
                      <a:lumMod val="25000"/>
                    </a:schemeClr>
                  </a:solidFill>
                  <a:latin typeface="Arial Narrow" pitchFamily="34" charset="0"/>
                </a:rPr>
                <a:t> - Mbot</a:t>
              </a:r>
            </a:p>
            <a:p>
              <a:pPr algn="ctr"/>
              <a:r>
                <a:rPr lang="fr-FR" b="1" dirty="0" smtClean="0">
                  <a:solidFill>
                    <a:schemeClr val="bg2">
                      <a:lumMod val="25000"/>
                    </a:schemeClr>
                  </a:solidFill>
                  <a:latin typeface="Arial Narrow" pitchFamily="34" charset="0"/>
                </a:rPr>
                <a:t>Assistant</a:t>
              </a:r>
            </a:p>
            <a:p>
              <a:pPr algn="ctr"/>
              <a:r>
                <a:rPr lang="fr-FR" b="1" dirty="0" smtClean="0">
                  <a:solidFill>
                    <a:schemeClr val="bg2">
                      <a:lumMod val="25000"/>
                    </a:schemeClr>
                  </a:solidFill>
                  <a:latin typeface="Arial Narrow" pitchFamily="34" charset="0"/>
                </a:rPr>
                <a:t>logistique</a:t>
              </a:r>
              <a:endParaRPr lang="fr-FR" b="1" dirty="0">
                <a:solidFill>
                  <a:schemeClr val="bg2">
                    <a:lumMod val="25000"/>
                  </a:schemeClr>
                </a:solidFill>
                <a:latin typeface="Arial Narrow" pitchFamily="34" charset="0"/>
              </a:endParaRPr>
            </a:p>
          </p:txBody>
        </p:sp>
      </p:grpSp>
      <p:pic>
        <p:nvPicPr>
          <p:cNvPr id="41" name="Image 40" descr="Investigation_2.jpg"/>
          <p:cNvPicPr>
            <a:picLocks noChangeAspect="1"/>
          </p:cNvPicPr>
          <p:nvPr/>
        </p:nvPicPr>
        <p:blipFill>
          <a:blip r:embed="rId7" cstate="print"/>
          <a:stretch>
            <a:fillRect/>
          </a:stretch>
        </p:blipFill>
        <p:spPr>
          <a:xfrm>
            <a:off x="903514" y="771550"/>
            <a:ext cx="7350283" cy="4140000"/>
          </a:xfrm>
          <a:prstGeom prst="rect">
            <a:avLst/>
          </a:prstGeom>
        </p:spPr>
      </p:pic>
      <p:pic>
        <p:nvPicPr>
          <p:cNvPr id="42" name="Image 41" descr="Investigation_3.jpg"/>
          <p:cNvPicPr>
            <a:picLocks noChangeAspect="1"/>
          </p:cNvPicPr>
          <p:nvPr/>
        </p:nvPicPr>
        <p:blipFill>
          <a:blip r:embed="rId8" cstate="print"/>
          <a:stretch>
            <a:fillRect/>
          </a:stretch>
        </p:blipFill>
        <p:spPr>
          <a:xfrm>
            <a:off x="897418" y="771550"/>
            <a:ext cx="7356379" cy="4140000"/>
          </a:xfrm>
          <a:prstGeom prst="rect">
            <a:avLst/>
          </a:prstGeom>
        </p:spPr>
      </p:pic>
      <p:pic>
        <p:nvPicPr>
          <p:cNvPr id="44" name="Image 43" descr="Investigation_4.jpg"/>
          <p:cNvPicPr>
            <a:picLocks noChangeAspect="1"/>
          </p:cNvPicPr>
          <p:nvPr/>
        </p:nvPicPr>
        <p:blipFill>
          <a:blip r:embed="rId9" cstate="print"/>
          <a:stretch>
            <a:fillRect/>
          </a:stretch>
        </p:blipFill>
        <p:spPr>
          <a:xfrm>
            <a:off x="897416" y="771550"/>
            <a:ext cx="7356381" cy="4140000"/>
          </a:xfrm>
          <a:prstGeom prst="rect">
            <a:avLst/>
          </a:prstGeom>
        </p:spPr>
      </p:pic>
      <p:pic>
        <p:nvPicPr>
          <p:cNvPr id="45" name="Image 44" descr="Investigation_5.jpg"/>
          <p:cNvPicPr>
            <a:picLocks noChangeAspect="1"/>
          </p:cNvPicPr>
          <p:nvPr/>
        </p:nvPicPr>
        <p:blipFill>
          <a:blip r:embed="rId10" cstate="print"/>
          <a:stretch>
            <a:fillRect/>
          </a:stretch>
        </p:blipFill>
        <p:spPr>
          <a:xfrm>
            <a:off x="900736" y="771550"/>
            <a:ext cx="7353061" cy="4140000"/>
          </a:xfrm>
          <a:prstGeom prst="rect">
            <a:avLst/>
          </a:prstGeom>
        </p:spPr>
      </p:pic>
      <p:pic>
        <p:nvPicPr>
          <p:cNvPr id="46" name="Image 45" descr="Investigation_6.jpg"/>
          <p:cNvPicPr>
            <a:picLocks noChangeAspect="1"/>
          </p:cNvPicPr>
          <p:nvPr/>
        </p:nvPicPr>
        <p:blipFill>
          <a:blip r:embed="rId11" cstate="print"/>
          <a:stretch>
            <a:fillRect/>
          </a:stretch>
        </p:blipFill>
        <p:spPr>
          <a:xfrm>
            <a:off x="903514" y="771550"/>
            <a:ext cx="7350283" cy="4140000"/>
          </a:xfrm>
          <a:prstGeom prst="rect">
            <a:avLst/>
          </a:prstGeom>
        </p:spPr>
      </p:pic>
      <p:pic>
        <p:nvPicPr>
          <p:cNvPr id="47" name="Image 46" descr="Investigation_7.jpg"/>
          <p:cNvPicPr>
            <a:picLocks noChangeAspect="1"/>
          </p:cNvPicPr>
          <p:nvPr/>
        </p:nvPicPr>
        <p:blipFill>
          <a:blip r:embed="rId12" cstate="print"/>
          <a:stretch>
            <a:fillRect/>
          </a:stretch>
        </p:blipFill>
        <p:spPr>
          <a:xfrm>
            <a:off x="903514" y="771550"/>
            <a:ext cx="7350283" cy="4140000"/>
          </a:xfrm>
          <a:prstGeom prst="rect">
            <a:avLst/>
          </a:prstGeom>
        </p:spPr>
      </p:pic>
      <p:pic>
        <p:nvPicPr>
          <p:cNvPr id="48" name="Image 47" descr="Investigation_8.jpg"/>
          <p:cNvPicPr>
            <a:picLocks noChangeAspect="1"/>
          </p:cNvPicPr>
          <p:nvPr/>
        </p:nvPicPr>
        <p:blipFill>
          <a:blip r:embed="rId13" cstate="print"/>
          <a:stretch>
            <a:fillRect/>
          </a:stretch>
        </p:blipFill>
        <p:spPr>
          <a:xfrm>
            <a:off x="922948" y="771550"/>
            <a:ext cx="7330849" cy="4140000"/>
          </a:xfrm>
          <a:prstGeom prst="rect">
            <a:avLst/>
          </a:prstGeom>
        </p:spPr>
      </p:pic>
      <p:pic>
        <p:nvPicPr>
          <p:cNvPr id="49" name="Image 48" descr="Investigation_9.jpg"/>
          <p:cNvPicPr>
            <a:picLocks noChangeAspect="1"/>
          </p:cNvPicPr>
          <p:nvPr/>
        </p:nvPicPr>
        <p:blipFill>
          <a:blip r:embed="rId14" cstate="print"/>
          <a:stretch>
            <a:fillRect/>
          </a:stretch>
        </p:blipFill>
        <p:spPr>
          <a:xfrm>
            <a:off x="900736" y="771550"/>
            <a:ext cx="7353061" cy="41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000"/>
                                        <p:tgtEl>
                                          <p:spTgt spid="4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2000"/>
                                        <p:tgtEl>
                                          <p:spTgt spid="4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2000"/>
                                        <p:tgtEl>
                                          <p:spTgt spid="4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000"/>
                                        <p:tgtEl>
                                          <p:spTgt spid="47"/>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2000"/>
                                        <p:tgtEl>
                                          <p:spTgt spid="48"/>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TotalTime>
  <Words>2010</Words>
  <Application>Microsoft Office PowerPoint</Application>
  <PresentationFormat>Affichage à l'écran (16:9)</PresentationFormat>
  <Paragraphs>372</Paragraphs>
  <Slides>42</Slides>
  <Notes>32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Company>ac-lyon.fr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en équipe</dc:title>
  <dc:subject>Séminaire - Technologie collège - Décembre 2018</dc:subject>
  <dc:creator>EGoubet</dc:creator>
  <cp:lastModifiedBy>EGoubet</cp:lastModifiedBy>
  <cp:revision>191</cp:revision>
  <dcterms:created xsi:type="dcterms:W3CDTF">2018-11-28T14:57:59Z</dcterms:created>
  <dcterms:modified xsi:type="dcterms:W3CDTF">2018-12-22T12:34:21Z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